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Metadata/LabelInfo.xml" ContentType="application/vnd.ms-office.classificationlabels+xml"/>
  <Override PartName="/docProps/custom.xml" ContentType="application/vnd.openxmlformats-officedocument.custom-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5" Type="http://schemas.microsoft.com/office/2020/02/relationships/classificationlabels" Target="docMetadata/LabelInfo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211300" cy="20104100"/>
  <p:notesSz cx="14211300" cy="2010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1DA"/>
    <a:srgbClr val="0ED426"/>
    <a:srgbClr val="FFF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660"/>
  </p:normalViewPr>
  <p:slideViewPr>
    <p:cSldViewPr>
      <p:cViewPr>
        <p:scale>
          <a:sx n="200" d="100"/>
          <a:sy n="200" d="100"/>
        </p:scale>
        <p:origin x="856" y="-174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847" y="6232271"/>
            <a:ext cx="12079605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1695" y="11258296"/>
            <a:ext cx="9947910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565" y="4623943"/>
            <a:ext cx="618191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18819" y="4623943"/>
            <a:ext cx="6181915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 /><Relationship Id="rId13" Type="http://schemas.openxmlformats.org/officeDocument/2006/relationships/image" Target="../media/image7.png" /><Relationship Id="rId3" Type="http://schemas.openxmlformats.org/officeDocument/2006/relationships/slideLayout" Target="../slideLayouts/slideLayout3.xml" /><Relationship Id="rId7" Type="http://schemas.openxmlformats.org/officeDocument/2006/relationships/image" Target="../media/image1.png" /><Relationship Id="rId12" Type="http://schemas.openxmlformats.org/officeDocument/2006/relationships/image" Target="../media/image6.png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theme" Target="../theme/theme1.xml" /><Relationship Id="rId11" Type="http://schemas.openxmlformats.org/officeDocument/2006/relationships/image" Target="../media/image5.png" /><Relationship Id="rId5" Type="http://schemas.openxmlformats.org/officeDocument/2006/relationships/slideLayout" Target="../slideLayouts/slideLayout5.xml" /><Relationship Id="rId10" Type="http://schemas.openxmlformats.org/officeDocument/2006/relationships/image" Target="../media/image4.png" /><Relationship Id="rId4" Type="http://schemas.openxmlformats.org/officeDocument/2006/relationships/slideLayout" Target="../slideLayouts/slideLayout4.xml" /><Relationship Id="rId9" Type="http://schemas.openxmlformats.org/officeDocument/2006/relationships/image" Target="../media/image3.png" /><Relationship Id="rId14" Type="http://schemas.openxmlformats.org/officeDocument/2006/relationships/image" Target="../media/image8.pn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4210940" cy="4859527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337292" y="976861"/>
            <a:ext cx="2146999" cy="53901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165592" y="976859"/>
            <a:ext cx="1825499" cy="539012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2763500" y="976861"/>
            <a:ext cx="1261517" cy="53901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38684" y="160014"/>
            <a:ext cx="4056781" cy="161950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0" y="16338391"/>
            <a:ext cx="14210940" cy="3765708"/>
          </a:xfrm>
          <a:prstGeom prst="rect">
            <a:avLst/>
          </a:prstGeom>
        </p:spPr>
      </p:pic>
      <p:sp>
        <p:nvSpPr>
          <p:cNvPr id="22" name="bg object 22"/>
          <p:cNvSpPr/>
          <p:nvPr/>
        </p:nvSpPr>
        <p:spPr>
          <a:xfrm>
            <a:off x="0" y="1891237"/>
            <a:ext cx="14211300" cy="16474440"/>
          </a:xfrm>
          <a:custGeom>
            <a:avLst/>
            <a:gdLst/>
            <a:ahLst/>
            <a:cxnLst/>
            <a:rect l="l" t="t" r="r" b="b"/>
            <a:pathLst>
              <a:path w="14211300" h="16474440">
                <a:moveTo>
                  <a:pt x="14210936" y="0"/>
                </a:moveTo>
                <a:lnTo>
                  <a:pt x="2350757" y="0"/>
                </a:lnTo>
                <a:lnTo>
                  <a:pt x="2302350" y="484"/>
                </a:lnTo>
                <a:lnTo>
                  <a:pt x="2254180" y="1930"/>
                </a:lnTo>
                <a:lnTo>
                  <a:pt x="2206255" y="4329"/>
                </a:lnTo>
                <a:lnTo>
                  <a:pt x="2158585" y="7671"/>
                </a:lnTo>
                <a:lnTo>
                  <a:pt x="2111178" y="11948"/>
                </a:lnTo>
                <a:lnTo>
                  <a:pt x="2064043" y="17151"/>
                </a:lnTo>
                <a:lnTo>
                  <a:pt x="2017191" y="23269"/>
                </a:lnTo>
                <a:lnTo>
                  <a:pt x="1970630" y="30294"/>
                </a:lnTo>
                <a:lnTo>
                  <a:pt x="1924369" y="38217"/>
                </a:lnTo>
                <a:lnTo>
                  <a:pt x="1878418" y="47029"/>
                </a:lnTo>
                <a:lnTo>
                  <a:pt x="1832786" y="56719"/>
                </a:lnTo>
                <a:lnTo>
                  <a:pt x="1787481" y="67280"/>
                </a:lnTo>
                <a:lnTo>
                  <a:pt x="1742514" y="78702"/>
                </a:lnTo>
                <a:lnTo>
                  <a:pt x="1697893" y="90976"/>
                </a:lnTo>
                <a:lnTo>
                  <a:pt x="1653627" y="104092"/>
                </a:lnTo>
                <a:lnTo>
                  <a:pt x="1609726" y="118041"/>
                </a:lnTo>
                <a:lnTo>
                  <a:pt x="1566199" y="132815"/>
                </a:lnTo>
                <a:lnTo>
                  <a:pt x="1523055" y="148404"/>
                </a:lnTo>
                <a:lnTo>
                  <a:pt x="1480303" y="164798"/>
                </a:lnTo>
                <a:lnTo>
                  <a:pt x="1437953" y="181989"/>
                </a:lnTo>
                <a:lnTo>
                  <a:pt x="1396014" y="199968"/>
                </a:lnTo>
                <a:lnTo>
                  <a:pt x="1354494" y="218724"/>
                </a:lnTo>
                <a:lnTo>
                  <a:pt x="1313403" y="238250"/>
                </a:lnTo>
                <a:lnTo>
                  <a:pt x="1272750" y="258536"/>
                </a:lnTo>
                <a:lnTo>
                  <a:pt x="1232545" y="279572"/>
                </a:lnTo>
                <a:lnTo>
                  <a:pt x="1192797" y="301350"/>
                </a:lnTo>
                <a:lnTo>
                  <a:pt x="1153514" y="323860"/>
                </a:lnTo>
                <a:lnTo>
                  <a:pt x="1114706" y="347093"/>
                </a:lnTo>
                <a:lnTo>
                  <a:pt x="1076382" y="371040"/>
                </a:lnTo>
                <a:lnTo>
                  <a:pt x="1038552" y="395691"/>
                </a:lnTo>
                <a:lnTo>
                  <a:pt x="1001224" y="421039"/>
                </a:lnTo>
                <a:lnTo>
                  <a:pt x="964408" y="447072"/>
                </a:lnTo>
                <a:lnTo>
                  <a:pt x="928113" y="473783"/>
                </a:lnTo>
                <a:lnTo>
                  <a:pt x="892348" y="501161"/>
                </a:lnTo>
                <a:lnTo>
                  <a:pt x="857122" y="529199"/>
                </a:lnTo>
                <a:lnTo>
                  <a:pt x="822445" y="557886"/>
                </a:lnTo>
                <a:lnTo>
                  <a:pt x="788325" y="587213"/>
                </a:lnTo>
                <a:lnTo>
                  <a:pt x="754772" y="617171"/>
                </a:lnTo>
                <a:lnTo>
                  <a:pt x="721796" y="647752"/>
                </a:lnTo>
                <a:lnTo>
                  <a:pt x="689404" y="678945"/>
                </a:lnTo>
                <a:lnTo>
                  <a:pt x="657607" y="710742"/>
                </a:lnTo>
                <a:lnTo>
                  <a:pt x="626414" y="743133"/>
                </a:lnTo>
                <a:lnTo>
                  <a:pt x="595833" y="776110"/>
                </a:lnTo>
                <a:lnTo>
                  <a:pt x="565875" y="809663"/>
                </a:lnTo>
                <a:lnTo>
                  <a:pt x="536547" y="843782"/>
                </a:lnTo>
                <a:lnTo>
                  <a:pt x="507860" y="878459"/>
                </a:lnTo>
                <a:lnTo>
                  <a:pt x="479823" y="913685"/>
                </a:lnTo>
                <a:lnTo>
                  <a:pt x="452444" y="949450"/>
                </a:lnTo>
                <a:lnTo>
                  <a:pt x="425733" y="985745"/>
                </a:lnTo>
                <a:lnTo>
                  <a:pt x="399700" y="1022561"/>
                </a:lnTo>
                <a:lnTo>
                  <a:pt x="374352" y="1059888"/>
                </a:lnTo>
                <a:lnTo>
                  <a:pt x="349701" y="1097718"/>
                </a:lnTo>
                <a:lnTo>
                  <a:pt x="325754" y="1136042"/>
                </a:lnTo>
                <a:lnTo>
                  <a:pt x="302521" y="1174850"/>
                </a:lnTo>
                <a:lnTo>
                  <a:pt x="280010" y="1214132"/>
                </a:lnTo>
                <a:lnTo>
                  <a:pt x="258233" y="1253881"/>
                </a:lnTo>
                <a:lnTo>
                  <a:pt x="237196" y="1294086"/>
                </a:lnTo>
                <a:lnTo>
                  <a:pt x="216911" y="1334738"/>
                </a:lnTo>
                <a:lnTo>
                  <a:pt x="197385" y="1375828"/>
                </a:lnTo>
                <a:lnTo>
                  <a:pt x="178628" y="1417348"/>
                </a:lnTo>
                <a:lnTo>
                  <a:pt x="160650" y="1459287"/>
                </a:lnTo>
                <a:lnTo>
                  <a:pt x="143459" y="1501637"/>
                </a:lnTo>
                <a:lnTo>
                  <a:pt x="127064" y="1544389"/>
                </a:lnTo>
                <a:lnTo>
                  <a:pt x="111476" y="1587532"/>
                </a:lnTo>
                <a:lnTo>
                  <a:pt x="96702" y="1631059"/>
                </a:lnTo>
                <a:lnTo>
                  <a:pt x="82752" y="1674960"/>
                </a:lnTo>
                <a:lnTo>
                  <a:pt x="69636" y="1719225"/>
                </a:lnTo>
                <a:lnTo>
                  <a:pt x="57363" y="1763846"/>
                </a:lnTo>
                <a:lnTo>
                  <a:pt x="45941" y="1808813"/>
                </a:lnTo>
                <a:lnTo>
                  <a:pt x="35380" y="1854117"/>
                </a:lnTo>
                <a:lnTo>
                  <a:pt x="25689" y="1899749"/>
                </a:lnTo>
                <a:lnTo>
                  <a:pt x="16878" y="1945700"/>
                </a:lnTo>
                <a:lnTo>
                  <a:pt x="8955" y="1991960"/>
                </a:lnTo>
                <a:lnTo>
                  <a:pt x="1929" y="2038521"/>
                </a:lnTo>
                <a:lnTo>
                  <a:pt x="0" y="2053299"/>
                </a:lnTo>
                <a:lnTo>
                  <a:pt x="0" y="16474023"/>
                </a:lnTo>
                <a:lnTo>
                  <a:pt x="11838852" y="16474023"/>
                </a:lnTo>
                <a:lnTo>
                  <a:pt x="11887258" y="16473539"/>
                </a:lnTo>
                <a:lnTo>
                  <a:pt x="11935429" y="16472093"/>
                </a:lnTo>
                <a:lnTo>
                  <a:pt x="11983354" y="16469694"/>
                </a:lnTo>
                <a:lnTo>
                  <a:pt x="12031024" y="16466351"/>
                </a:lnTo>
                <a:lnTo>
                  <a:pt x="12078431" y="16462074"/>
                </a:lnTo>
                <a:lnTo>
                  <a:pt x="12125565" y="16456872"/>
                </a:lnTo>
                <a:lnTo>
                  <a:pt x="12172418" y="16450754"/>
                </a:lnTo>
                <a:lnTo>
                  <a:pt x="12218979" y="16443728"/>
                </a:lnTo>
                <a:lnTo>
                  <a:pt x="12265239" y="16435806"/>
                </a:lnTo>
                <a:lnTo>
                  <a:pt x="12311190" y="16426994"/>
                </a:lnTo>
                <a:lnTo>
                  <a:pt x="12356823" y="16417303"/>
                </a:lnTo>
                <a:lnTo>
                  <a:pt x="12402127" y="16406742"/>
                </a:lnTo>
                <a:lnTo>
                  <a:pt x="12447094" y="16395321"/>
                </a:lnTo>
                <a:lnTo>
                  <a:pt x="12491715" y="16383047"/>
                </a:lnTo>
                <a:lnTo>
                  <a:pt x="12535981" y="16369931"/>
                </a:lnTo>
                <a:lnTo>
                  <a:pt x="12579881" y="16355981"/>
                </a:lnTo>
                <a:lnTo>
                  <a:pt x="12623408" y="16341208"/>
                </a:lnTo>
                <a:lnTo>
                  <a:pt x="12666552" y="16325619"/>
                </a:lnTo>
                <a:lnTo>
                  <a:pt x="12709304" y="16309225"/>
                </a:lnTo>
                <a:lnTo>
                  <a:pt x="12751654" y="16292033"/>
                </a:lnTo>
                <a:lnTo>
                  <a:pt x="12793593" y="16274055"/>
                </a:lnTo>
                <a:lnTo>
                  <a:pt x="12835113" y="16255298"/>
                </a:lnTo>
                <a:lnTo>
                  <a:pt x="12876203" y="16235773"/>
                </a:lnTo>
                <a:lnTo>
                  <a:pt x="12916856" y="16215487"/>
                </a:lnTo>
                <a:lnTo>
                  <a:pt x="12957061" y="16194451"/>
                </a:lnTo>
                <a:lnTo>
                  <a:pt x="12996809" y="16172673"/>
                </a:lnTo>
                <a:lnTo>
                  <a:pt x="13036092" y="16150163"/>
                </a:lnTo>
                <a:lnTo>
                  <a:pt x="13074899" y="16126930"/>
                </a:lnTo>
                <a:lnTo>
                  <a:pt x="13113223" y="16102983"/>
                </a:lnTo>
                <a:lnTo>
                  <a:pt x="13151053" y="16078331"/>
                </a:lnTo>
                <a:lnTo>
                  <a:pt x="13188381" y="16052984"/>
                </a:lnTo>
                <a:lnTo>
                  <a:pt x="13225196" y="16026951"/>
                </a:lnTo>
                <a:lnTo>
                  <a:pt x="13261491" y="16000240"/>
                </a:lnTo>
                <a:lnTo>
                  <a:pt x="13297256" y="15972861"/>
                </a:lnTo>
                <a:lnTo>
                  <a:pt x="13332482" y="15944824"/>
                </a:lnTo>
                <a:lnTo>
                  <a:pt x="13367159" y="15916137"/>
                </a:lnTo>
                <a:lnTo>
                  <a:pt x="13401278" y="15886810"/>
                </a:lnTo>
                <a:lnTo>
                  <a:pt x="13434831" y="15856851"/>
                </a:lnTo>
                <a:lnTo>
                  <a:pt x="13467807" y="15826271"/>
                </a:lnTo>
                <a:lnTo>
                  <a:pt x="13500198" y="15795077"/>
                </a:lnTo>
                <a:lnTo>
                  <a:pt x="13531995" y="15763281"/>
                </a:lnTo>
                <a:lnTo>
                  <a:pt x="13563188" y="15730889"/>
                </a:lnTo>
                <a:lnTo>
                  <a:pt x="13593769" y="15697913"/>
                </a:lnTo>
                <a:lnTo>
                  <a:pt x="13623727" y="15664360"/>
                </a:lnTo>
                <a:lnTo>
                  <a:pt x="13653054" y="15630241"/>
                </a:lnTo>
                <a:lnTo>
                  <a:pt x="13681741" y="15595563"/>
                </a:lnTo>
                <a:lnTo>
                  <a:pt x="13709778" y="15560338"/>
                </a:lnTo>
                <a:lnTo>
                  <a:pt x="13737157" y="15524573"/>
                </a:lnTo>
                <a:lnTo>
                  <a:pt x="13763867" y="15488278"/>
                </a:lnTo>
                <a:lnTo>
                  <a:pt x="13789901" y="15451462"/>
                </a:lnTo>
                <a:lnTo>
                  <a:pt x="13815248" y="15414134"/>
                </a:lnTo>
                <a:lnTo>
                  <a:pt x="13839899" y="15376304"/>
                </a:lnTo>
                <a:lnTo>
                  <a:pt x="13863846" y="15337981"/>
                </a:lnTo>
                <a:lnTo>
                  <a:pt x="13887079" y="15299173"/>
                </a:lnTo>
                <a:lnTo>
                  <a:pt x="13909589" y="15259890"/>
                </a:lnTo>
                <a:lnTo>
                  <a:pt x="13931366" y="15220142"/>
                </a:lnTo>
                <a:lnTo>
                  <a:pt x="13952402" y="15179937"/>
                </a:lnTo>
                <a:lnTo>
                  <a:pt x="13972688" y="15139285"/>
                </a:lnTo>
                <a:lnTo>
                  <a:pt x="13992213" y="15098194"/>
                </a:lnTo>
                <a:lnTo>
                  <a:pt x="14010970" y="15056675"/>
                </a:lnTo>
                <a:lnTo>
                  <a:pt x="14028948" y="15014735"/>
                </a:lnTo>
                <a:lnTo>
                  <a:pt x="14046139" y="14972385"/>
                </a:lnTo>
                <a:lnTo>
                  <a:pt x="14062534" y="14929634"/>
                </a:lnTo>
                <a:lnTo>
                  <a:pt x="14078122" y="14886490"/>
                </a:lnTo>
                <a:lnTo>
                  <a:pt x="14092896" y="14842964"/>
                </a:lnTo>
                <a:lnTo>
                  <a:pt x="14106845" y="14799063"/>
                </a:lnTo>
                <a:lnTo>
                  <a:pt x="14119961" y="14754798"/>
                </a:lnTo>
                <a:lnTo>
                  <a:pt x="14132234" y="14710177"/>
                </a:lnTo>
                <a:lnTo>
                  <a:pt x="14143656" y="14665210"/>
                </a:lnTo>
                <a:lnTo>
                  <a:pt x="14154217" y="14619906"/>
                </a:lnTo>
                <a:lnTo>
                  <a:pt x="14163908" y="14574274"/>
                </a:lnTo>
                <a:lnTo>
                  <a:pt x="14172719" y="14528323"/>
                </a:lnTo>
                <a:lnTo>
                  <a:pt x="14180642" y="14482062"/>
                </a:lnTo>
                <a:lnTo>
                  <a:pt x="14187667" y="14435502"/>
                </a:lnTo>
                <a:lnTo>
                  <a:pt x="14193785" y="14388650"/>
                </a:lnTo>
                <a:lnTo>
                  <a:pt x="14198988" y="14341516"/>
                </a:lnTo>
                <a:lnTo>
                  <a:pt x="14203265" y="14294109"/>
                </a:lnTo>
                <a:lnTo>
                  <a:pt x="14206607" y="14246439"/>
                </a:lnTo>
                <a:lnTo>
                  <a:pt x="14209006" y="14198515"/>
                </a:lnTo>
                <a:lnTo>
                  <a:pt x="14210452" y="14150345"/>
                </a:lnTo>
                <a:lnTo>
                  <a:pt x="14210936" y="14101939"/>
                </a:lnTo>
                <a:lnTo>
                  <a:pt x="1421093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1891237"/>
            <a:ext cx="14211300" cy="16474440"/>
          </a:xfrm>
          <a:custGeom>
            <a:avLst/>
            <a:gdLst/>
            <a:ahLst/>
            <a:cxnLst/>
            <a:rect l="l" t="t" r="r" b="b"/>
            <a:pathLst>
              <a:path w="14211300" h="16474440">
                <a:moveTo>
                  <a:pt x="11838852" y="16474023"/>
                </a:moveTo>
                <a:lnTo>
                  <a:pt x="0" y="16474023"/>
                </a:lnTo>
              </a:path>
              <a:path w="14211300" h="16474440">
                <a:moveTo>
                  <a:pt x="0" y="2053299"/>
                </a:moveTo>
                <a:lnTo>
                  <a:pt x="8955" y="1991960"/>
                </a:lnTo>
                <a:lnTo>
                  <a:pt x="16878" y="1945700"/>
                </a:lnTo>
                <a:lnTo>
                  <a:pt x="25689" y="1899749"/>
                </a:lnTo>
                <a:lnTo>
                  <a:pt x="35380" y="1854117"/>
                </a:lnTo>
                <a:lnTo>
                  <a:pt x="45941" y="1808813"/>
                </a:lnTo>
                <a:lnTo>
                  <a:pt x="57363" y="1763846"/>
                </a:lnTo>
                <a:lnTo>
                  <a:pt x="69636" y="1719225"/>
                </a:lnTo>
                <a:lnTo>
                  <a:pt x="82752" y="1674960"/>
                </a:lnTo>
                <a:lnTo>
                  <a:pt x="96702" y="1631059"/>
                </a:lnTo>
                <a:lnTo>
                  <a:pt x="111476" y="1587532"/>
                </a:lnTo>
                <a:lnTo>
                  <a:pt x="127064" y="1544389"/>
                </a:lnTo>
                <a:lnTo>
                  <a:pt x="143459" y="1501637"/>
                </a:lnTo>
                <a:lnTo>
                  <a:pt x="160650" y="1459287"/>
                </a:lnTo>
                <a:lnTo>
                  <a:pt x="178628" y="1417348"/>
                </a:lnTo>
                <a:lnTo>
                  <a:pt x="197385" y="1375828"/>
                </a:lnTo>
                <a:lnTo>
                  <a:pt x="216911" y="1334738"/>
                </a:lnTo>
                <a:lnTo>
                  <a:pt x="237196" y="1294086"/>
                </a:lnTo>
                <a:lnTo>
                  <a:pt x="258233" y="1253881"/>
                </a:lnTo>
                <a:lnTo>
                  <a:pt x="280010" y="1214132"/>
                </a:lnTo>
                <a:lnTo>
                  <a:pt x="302521" y="1174850"/>
                </a:lnTo>
                <a:lnTo>
                  <a:pt x="325754" y="1136042"/>
                </a:lnTo>
                <a:lnTo>
                  <a:pt x="349701" y="1097718"/>
                </a:lnTo>
                <a:lnTo>
                  <a:pt x="374352" y="1059888"/>
                </a:lnTo>
                <a:lnTo>
                  <a:pt x="399700" y="1022561"/>
                </a:lnTo>
                <a:lnTo>
                  <a:pt x="425733" y="985745"/>
                </a:lnTo>
                <a:lnTo>
                  <a:pt x="452444" y="949450"/>
                </a:lnTo>
                <a:lnTo>
                  <a:pt x="479823" y="913685"/>
                </a:lnTo>
                <a:lnTo>
                  <a:pt x="507860" y="878459"/>
                </a:lnTo>
                <a:lnTo>
                  <a:pt x="536547" y="843782"/>
                </a:lnTo>
                <a:lnTo>
                  <a:pt x="565875" y="809663"/>
                </a:lnTo>
                <a:lnTo>
                  <a:pt x="595833" y="776110"/>
                </a:lnTo>
                <a:lnTo>
                  <a:pt x="626414" y="743133"/>
                </a:lnTo>
                <a:lnTo>
                  <a:pt x="657607" y="710742"/>
                </a:lnTo>
                <a:lnTo>
                  <a:pt x="689404" y="678945"/>
                </a:lnTo>
                <a:lnTo>
                  <a:pt x="721796" y="647752"/>
                </a:lnTo>
                <a:lnTo>
                  <a:pt x="754772" y="617171"/>
                </a:lnTo>
                <a:lnTo>
                  <a:pt x="788325" y="587213"/>
                </a:lnTo>
                <a:lnTo>
                  <a:pt x="822445" y="557886"/>
                </a:lnTo>
                <a:lnTo>
                  <a:pt x="857122" y="529199"/>
                </a:lnTo>
                <a:lnTo>
                  <a:pt x="892348" y="501161"/>
                </a:lnTo>
                <a:lnTo>
                  <a:pt x="928113" y="473783"/>
                </a:lnTo>
                <a:lnTo>
                  <a:pt x="964408" y="447072"/>
                </a:lnTo>
                <a:lnTo>
                  <a:pt x="1001224" y="421039"/>
                </a:lnTo>
                <a:lnTo>
                  <a:pt x="1038552" y="395691"/>
                </a:lnTo>
                <a:lnTo>
                  <a:pt x="1076382" y="371040"/>
                </a:lnTo>
                <a:lnTo>
                  <a:pt x="1114706" y="347093"/>
                </a:lnTo>
                <a:lnTo>
                  <a:pt x="1153514" y="323860"/>
                </a:lnTo>
                <a:lnTo>
                  <a:pt x="1192797" y="301350"/>
                </a:lnTo>
                <a:lnTo>
                  <a:pt x="1232545" y="279572"/>
                </a:lnTo>
                <a:lnTo>
                  <a:pt x="1272750" y="258536"/>
                </a:lnTo>
                <a:lnTo>
                  <a:pt x="1313403" y="238250"/>
                </a:lnTo>
                <a:lnTo>
                  <a:pt x="1354494" y="218724"/>
                </a:lnTo>
                <a:lnTo>
                  <a:pt x="1396014" y="199968"/>
                </a:lnTo>
                <a:lnTo>
                  <a:pt x="1437953" y="181989"/>
                </a:lnTo>
                <a:lnTo>
                  <a:pt x="1480303" y="164798"/>
                </a:lnTo>
                <a:lnTo>
                  <a:pt x="1523055" y="148404"/>
                </a:lnTo>
                <a:lnTo>
                  <a:pt x="1566199" y="132815"/>
                </a:lnTo>
                <a:lnTo>
                  <a:pt x="1609726" y="118041"/>
                </a:lnTo>
                <a:lnTo>
                  <a:pt x="1653627" y="104092"/>
                </a:lnTo>
                <a:lnTo>
                  <a:pt x="1697893" y="90976"/>
                </a:lnTo>
                <a:lnTo>
                  <a:pt x="1742514" y="78702"/>
                </a:lnTo>
                <a:lnTo>
                  <a:pt x="1787481" y="67280"/>
                </a:lnTo>
                <a:lnTo>
                  <a:pt x="1832786" y="56719"/>
                </a:lnTo>
                <a:lnTo>
                  <a:pt x="1878418" y="47029"/>
                </a:lnTo>
                <a:lnTo>
                  <a:pt x="1924369" y="38217"/>
                </a:lnTo>
                <a:lnTo>
                  <a:pt x="1970630" y="30294"/>
                </a:lnTo>
                <a:lnTo>
                  <a:pt x="2017191" y="23269"/>
                </a:lnTo>
                <a:lnTo>
                  <a:pt x="2064043" y="17151"/>
                </a:lnTo>
                <a:lnTo>
                  <a:pt x="2111178" y="11948"/>
                </a:lnTo>
                <a:lnTo>
                  <a:pt x="2158585" y="7671"/>
                </a:lnTo>
                <a:lnTo>
                  <a:pt x="2206255" y="4329"/>
                </a:lnTo>
                <a:lnTo>
                  <a:pt x="2254180" y="1930"/>
                </a:lnTo>
                <a:lnTo>
                  <a:pt x="2302350" y="484"/>
                </a:lnTo>
                <a:lnTo>
                  <a:pt x="2350757" y="0"/>
                </a:lnTo>
                <a:lnTo>
                  <a:pt x="14210936" y="0"/>
                </a:lnTo>
                <a:lnTo>
                  <a:pt x="14210936" y="14101939"/>
                </a:lnTo>
                <a:lnTo>
                  <a:pt x="14210452" y="14150345"/>
                </a:lnTo>
                <a:lnTo>
                  <a:pt x="14209006" y="14198515"/>
                </a:lnTo>
                <a:lnTo>
                  <a:pt x="14206607" y="14246439"/>
                </a:lnTo>
                <a:lnTo>
                  <a:pt x="14203265" y="14294109"/>
                </a:lnTo>
                <a:lnTo>
                  <a:pt x="14198988" y="14341516"/>
                </a:lnTo>
                <a:lnTo>
                  <a:pt x="14193785" y="14388650"/>
                </a:lnTo>
                <a:lnTo>
                  <a:pt x="14187667" y="14435502"/>
                </a:lnTo>
                <a:lnTo>
                  <a:pt x="14180642" y="14482062"/>
                </a:lnTo>
                <a:lnTo>
                  <a:pt x="14172719" y="14528323"/>
                </a:lnTo>
                <a:lnTo>
                  <a:pt x="14163908" y="14574274"/>
                </a:lnTo>
                <a:lnTo>
                  <a:pt x="14154217" y="14619906"/>
                </a:lnTo>
                <a:lnTo>
                  <a:pt x="14143656" y="14665210"/>
                </a:lnTo>
                <a:lnTo>
                  <a:pt x="14132234" y="14710177"/>
                </a:lnTo>
                <a:lnTo>
                  <a:pt x="14119961" y="14754798"/>
                </a:lnTo>
                <a:lnTo>
                  <a:pt x="14106845" y="14799063"/>
                </a:lnTo>
                <a:lnTo>
                  <a:pt x="14092896" y="14842964"/>
                </a:lnTo>
                <a:lnTo>
                  <a:pt x="14078122" y="14886490"/>
                </a:lnTo>
                <a:lnTo>
                  <a:pt x="14062534" y="14929634"/>
                </a:lnTo>
                <a:lnTo>
                  <a:pt x="14046139" y="14972385"/>
                </a:lnTo>
                <a:lnTo>
                  <a:pt x="14028948" y="15014735"/>
                </a:lnTo>
                <a:lnTo>
                  <a:pt x="14010970" y="15056675"/>
                </a:lnTo>
                <a:lnTo>
                  <a:pt x="13992213" y="15098194"/>
                </a:lnTo>
                <a:lnTo>
                  <a:pt x="13972688" y="15139285"/>
                </a:lnTo>
                <a:lnTo>
                  <a:pt x="13952402" y="15179937"/>
                </a:lnTo>
                <a:lnTo>
                  <a:pt x="13931366" y="15220142"/>
                </a:lnTo>
                <a:lnTo>
                  <a:pt x="13909589" y="15259890"/>
                </a:lnTo>
                <a:lnTo>
                  <a:pt x="13887079" y="15299173"/>
                </a:lnTo>
                <a:lnTo>
                  <a:pt x="13863846" y="15337981"/>
                </a:lnTo>
                <a:lnTo>
                  <a:pt x="13839899" y="15376304"/>
                </a:lnTo>
                <a:lnTo>
                  <a:pt x="13815248" y="15414134"/>
                </a:lnTo>
                <a:lnTo>
                  <a:pt x="13789901" y="15451462"/>
                </a:lnTo>
                <a:lnTo>
                  <a:pt x="13763867" y="15488278"/>
                </a:lnTo>
                <a:lnTo>
                  <a:pt x="13737157" y="15524573"/>
                </a:lnTo>
                <a:lnTo>
                  <a:pt x="13709778" y="15560338"/>
                </a:lnTo>
                <a:lnTo>
                  <a:pt x="13681741" y="15595563"/>
                </a:lnTo>
                <a:lnTo>
                  <a:pt x="13653054" y="15630241"/>
                </a:lnTo>
                <a:lnTo>
                  <a:pt x="13623727" y="15664360"/>
                </a:lnTo>
                <a:lnTo>
                  <a:pt x="13593769" y="15697913"/>
                </a:lnTo>
                <a:lnTo>
                  <a:pt x="13563188" y="15730889"/>
                </a:lnTo>
                <a:lnTo>
                  <a:pt x="13531995" y="15763281"/>
                </a:lnTo>
                <a:lnTo>
                  <a:pt x="13500198" y="15795077"/>
                </a:lnTo>
                <a:lnTo>
                  <a:pt x="13467807" y="15826271"/>
                </a:lnTo>
                <a:lnTo>
                  <a:pt x="13434831" y="15856851"/>
                </a:lnTo>
                <a:lnTo>
                  <a:pt x="13401278" y="15886810"/>
                </a:lnTo>
                <a:lnTo>
                  <a:pt x="13367159" y="15916137"/>
                </a:lnTo>
                <a:lnTo>
                  <a:pt x="13332482" y="15944824"/>
                </a:lnTo>
                <a:lnTo>
                  <a:pt x="13297256" y="15972861"/>
                </a:lnTo>
                <a:lnTo>
                  <a:pt x="13261491" y="16000240"/>
                </a:lnTo>
                <a:lnTo>
                  <a:pt x="13225196" y="16026951"/>
                </a:lnTo>
                <a:lnTo>
                  <a:pt x="13188381" y="16052984"/>
                </a:lnTo>
                <a:lnTo>
                  <a:pt x="13151053" y="16078331"/>
                </a:lnTo>
                <a:lnTo>
                  <a:pt x="13113223" y="16102983"/>
                </a:lnTo>
                <a:lnTo>
                  <a:pt x="13074899" y="16126930"/>
                </a:lnTo>
                <a:lnTo>
                  <a:pt x="13036092" y="16150163"/>
                </a:lnTo>
                <a:lnTo>
                  <a:pt x="12996809" y="16172673"/>
                </a:lnTo>
                <a:lnTo>
                  <a:pt x="12957061" y="16194451"/>
                </a:lnTo>
                <a:lnTo>
                  <a:pt x="12916856" y="16215487"/>
                </a:lnTo>
                <a:lnTo>
                  <a:pt x="12876203" y="16235773"/>
                </a:lnTo>
                <a:lnTo>
                  <a:pt x="12835113" y="16255298"/>
                </a:lnTo>
                <a:lnTo>
                  <a:pt x="12793593" y="16274055"/>
                </a:lnTo>
                <a:lnTo>
                  <a:pt x="12751654" y="16292033"/>
                </a:lnTo>
                <a:lnTo>
                  <a:pt x="12709304" y="16309225"/>
                </a:lnTo>
                <a:lnTo>
                  <a:pt x="12666552" y="16325619"/>
                </a:lnTo>
                <a:lnTo>
                  <a:pt x="12623408" y="16341208"/>
                </a:lnTo>
                <a:lnTo>
                  <a:pt x="12579881" y="16355981"/>
                </a:lnTo>
                <a:lnTo>
                  <a:pt x="12535981" y="16369931"/>
                </a:lnTo>
                <a:lnTo>
                  <a:pt x="12491715" y="16383047"/>
                </a:lnTo>
                <a:lnTo>
                  <a:pt x="12447094" y="16395321"/>
                </a:lnTo>
                <a:lnTo>
                  <a:pt x="12402127" y="16406742"/>
                </a:lnTo>
                <a:lnTo>
                  <a:pt x="12356823" y="16417303"/>
                </a:lnTo>
                <a:lnTo>
                  <a:pt x="12311190" y="16426994"/>
                </a:lnTo>
                <a:lnTo>
                  <a:pt x="12265239" y="16435806"/>
                </a:lnTo>
                <a:lnTo>
                  <a:pt x="12218979" y="16443728"/>
                </a:lnTo>
                <a:lnTo>
                  <a:pt x="12172418" y="16450754"/>
                </a:lnTo>
                <a:lnTo>
                  <a:pt x="12125565" y="16456872"/>
                </a:lnTo>
                <a:lnTo>
                  <a:pt x="12078431" y="16462074"/>
                </a:lnTo>
                <a:lnTo>
                  <a:pt x="12031024" y="16466351"/>
                </a:lnTo>
                <a:lnTo>
                  <a:pt x="11983354" y="16469694"/>
                </a:lnTo>
                <a:lnTo>
                  <a:pt x="11935429" y="16472093"/>
                </a:lnTo>
                <a:lnTo>
                  <a:pt x="11887258" y="16473539"/>
                </a:lnTo>
                <a:lnTo>
                  <a:pt x="11838852" y="16474023"/>
                </a:lnTo>
              </a:path>
            </a:pathLst>
          </a:custGeom>
          <a:ln w="1269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bg object 2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5721095" y="18849880"/>
            <a:ext cx="2299512" cy="829024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2129516" y="18878834"/>
            <a:ext cx="1683671" cy="77111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0565" y="804164"/>
            <a:ext cx="12790170" cy="32166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0565" y="4623943"/>
            <a:ext cx="12790170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31842" y="18696814"/>
            <a:ext cx="4547616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565" y="18696814"/>
            <a:ext cx="326859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32136" y="18696814"/>
            <a:ext cx="3268599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 /><Relationship Id="rId3" Type="http://schemas.openxmlformats.org/officeDocument/2006/relationships/image" Target="../media/image10.png" /><Relationship Id="rId7" Type="http://schemas.openxmlformats.org/officeDocument/2006/relationships/image" Target="../media/image14.png" /><Relationship Id="rId12" Type="http://schemas.openxmlformats.org/officeDocument/2006/relationships/image" Target="../media/image19.jpeg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5.xml" /><Relationship Id="rId6" Type="http://schemas.openxmlformats.org/officeDocument/2006/relationships/image" Target="../media/image13.png" /><Relationship Id="rId11" Type="http://schemas.openxmlformats.org/officeDocument/2006/relationships/image" Target="../media/image18.png" /><Relationship Id="rId5" Type="http://schemas.openxmlformats.org/officeDocument/2006/relationships/image" Target="../media/image12.png" /><Relationship Id="rId10" Type="http://schemas.openxmlformats.org/officeDocument/2006/relationships/image" Target="../media/image17.png" /><Relationship Id="rId4" Type="http://schemas.openxmlformats.org/officeDocument/2006/relationships/image" Target="../media/image11.png" /><Relationship Id="rId9" Type="http://schemas.openxmlformats.org/officeDocument/2006/relationships/image" Target="../media/image16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" name="Rectangle 1072">
            <a:extLst>
              <a:ext uri="{FF2B5EF4-FFF2-40B4-BE49-F238E27FC236}">
                <a16:creationId xmlns:a16="http://schemas.microsoft.com/office/drawing/2014/main" id="{2A97A468-8041-4099-24CD-771FC5C6ED16}"/>
              </a:ext>
            </a:extLst>
          </p:cNvPr>
          <p:cNvSpPr/>
          <p:nvPr/>
        </p:nvSpPr>
        <p:spPr>
          <a:xfrm>
            <a:off x="3477177" y="2142561"/>
            <a:ext cx="10784754" cy="1416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1" name="Trapezium 1060">
            <a:extLst>
              <a:ext uri="{FF2B5EF4-FFF2-40B4-BE49-F238E27FC236}">
                <a16:creationId xmlns:a16="http://schemas.microsoft.com/office/drawing/2014/main" id="{DA0014B3-8F6C-39D8-6A69-69F2F9478E8B}"/>
              </a:ext>
            </a:extLst>
          </p:cNvPr>
          <p:cNvSpPr/>
          <p:nvPr/>
        </p:nvSpPr>
        <p:spPr>
          <a:xfrm rot="18262705">
            <a:off x="2761528" y="2255339"/>
            <a:ext cx="53390" cy="356348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2" name="Trapezium 1061">
            <a:extLst>
              <a:ext uri="{FF2B5EF4-FFF2-40B4-BE49-F238E27FC236}">
                <a16:creationId xmlns:a16="http://schemas.microsoft.com/office/drawing/2014/main" id="{55933AEC-6A59-103F-A063-F898C8B0E6A2}"/>
              </a:ext>
            </a:extLst>
          </p:cNvPr>
          <p:cNvSpPr/>
          <p:nvPr/>
        </p:nvSpPr>
        <p:spPr>
          <a:xfrm rot="5205629">
            <a:off x="2007899" y="1833905"/>
            <a:ext cx="45719" cy="1061521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0" name="Trapezium 1059">
            <a:extLst>
              <a:ext uri="{FF2B5EF4-FFF2-40B4-BE49-F238E27FC236}">
                <a16:creationId xmlns:a16="http://schemas.microsoft.com/office/drawing/2014/main" id="{CF848007-3EBA-3EFB-9C63-1CCF65D3DDDD}"/>
              </a:ext>
            </a:extLst>
          </p:cNvPr>
          <p:cNvSpPr/>
          <p:nvPr/>
        </p:nvSpPr>
        <p:spPr>
          <a:xfrm rot="4472062">
            <a:off x="2290645" y="2161731"/>
            <a:ext cx="48090" cy="485877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4" name="Oval 1053">
            <a:extLst>
              <a:ext uri="{FF2B5EF4-FFF2-40B4-BE49-F238E27FC236}">
                <a16:creationId xmlns:a16="http://schemas.microsoft.com/office/drawing/2014/main" id="{7F4A3554-440D-1CCA-9A58-ABE26F334A52}"/>
              </a:ext>
            </a:extLst>
          </p:cNvPr>
          <p:cNvSpPr/>
          <p:nvPr/>
        </p:nvSpPr>
        <p:spPr>
          <a:xfrm>
            <a:off x="1420732" y="2353820"/>
            <a:ext cx="78823" cy="911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9" name="Trapezium 1058">
            <a:extLst>
              <a:ext uri="{FF2B5EF4-FFF2-40B4-BE49-F238E27FC236}">
                <a16:creationId xmlns:a16="http://schemas.microsoft.com/office/drawing/2014/main" id="{6107BD54-1414-B63E-7F3F-1062E71696CD}"/>
              </a:ext>
            </a:extLst>
          </p:cNvPr>
          <p:cNvSpPr/>
          <p:nvPr/>
        </p:nvSpPr>
        <p:spPr>
          <a:xfrm rot="2547725">
            <a:off x="1287360" y="2374163"/>
            <a:ext cx="45719" cy="380900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8" name="Trapezium 1057">
            <a:extLst>
              <a:ext uri="{FF2B5EF4-FFF2-40B4-BE49-F238E27FC236}">
                <a16:creationId xmlns:a16="http://schemas.microsoft.com/office/drawing/2014/main" id="{1311C2DE-76C7-9833-C17E-ECBF38D4F51C}"/>
              </a:ext>
            </a:extLst>
          </p:cNvPr>
          <p:cNvSpPr/>
          <p:nvPr/>
        </p:nvSpPr>
        <p:spPr>
          <a:xfrm rot="4142594">
            <a:off x="2705147" y="2410849"/>
            <a:ext cx="94356" cy="485877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0" name="Oval 1049">
            <a:extLst>
              <a:ext uri="{FF2B5EF4-FFF2-40B4-BE49-F238E27FC236}">
                <a16:creationId xmlns:a16="http://schemas.microsoft.com/office/drawing/2014/main" id="{C9AEB82A-6DA0-77E4-7FC5-2CFD3B84262D}"/>
              </a:ext>
            </a:extLst>
          </p:cNvPr>
          <p:cNvSpPr/>
          <p:nvPr/>
        </p:nvSpPr>
        <p:spPr>
          <a:xfrm>
            <a:off x="1911555" y="2383553"/>
            <a:ext cx="195949" cy="2072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7" name="Trapezium 1056">
            <a:extLst>
              <a:ext uri="{FF2B5EF4-FFF2-40B4-BE49-F238E27FC236}">
                <a16:creationId xmlns:a16="http://schemas.microsoft.com/office/drawing/2014/main" id="{9ADF7136-549C-ACB6-8E89-D296C0CBD929}"/>
              </a:ext>
            </a:extLst>
          </p:cNvPr>
          <p:cNvSpPr/>
          <p:nvPr/>
        </p:nvSpPr>
        <p:spPr>
          <a:xfrm rot="1695949">
            <a:off x="1795841" y="2490555"/>
            <a:ext cx="192848" cy="409426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6" name="Trapezium 1055">
            <a:extLst>
              <a:ext uri="{FF2B5EF4-FFF2-40B4-BE49-F238E27FC236}">
                <a16:creationId xmlns:a16="http://schemas.microsoft.com/office/drawing/2014/main" id="{5C439C53-12A1-C420-4D53-53EC75485A3B}"/>
              </a:ext>
            </a:extLst>
          </p:cNvPr>
          <p:cNvSpPr/>
          <p:nvPr/>
        </p:nvSpPr>
        <p:spPr>
          <a:xfrm rot="4779292">
            <a:off x="2078638" y="2550985"/>
            <a:ext cx="183228" cy="508789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5" name="Trapezium 1054">
            <a:extLst>
              <a:ext uri="{FF2B5EF4-FFF2-40B4-BE49-F238E27FC236}">
                <a16:creationId xmlns:a16="http://schemas.microsoft.com/office/drawing/2014/main" id="{9ABA918A-2191-55D8-8751-0118042E8BEE}"/>
              </a:ext>
            </a:extLst>
          </p:cNvPr>
          <p:cNvSpPr/>
          <p:nvPr/>
        </p:nvSpPr>
        <p:spPr>
          <a:xfrm rot="17358377">
            <a:off x="1320897" y="2538101"/>
            <a:ext cx="183228" cy="508789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1" name="Rectangle 1040">
            <a:extLst>
              <a:ext uri="{FF2B5EF4-FFF2-40B4-BE49-F238E27FC236}">
                <a16:creationId xmlns:a16="http://schemas.microsoft.com/office/drawing/2014/main" id="{5DCD01BD-D45C-ADDA-4885-A0FF35D7FB1D}"/>
              </a:ext>
            </a:extLst>
          </p:cNvPr>
          <p:cNvSpPr/>
          <p:nvPr/>
        </p:nvSpPr>
        <p:spPr>
          <a:xfrm rot="1289292">
            <a:off x="955150" y="3625712"/>
            <a:ext cx="1022081" cy="263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3" name="Trapezium 1042">
            <a:extLst>
              <a:ext uri="{FF2B5EF4-FFF2-40B4-BE49-F238E27FC236}">
                <a16:creationId xmlns:a16="http://schemas.microsoft.com/office/drawing/2014/main" id="{223CA080-EA0F-7FDB-A16C-E13503CBC6B1}"/>
              </a:ext>
            </a:extLst>
          </p:cNvPr>
          <p:cNvSpPr/>
          <p:nvPr/>
        </p:nvSpPr>
        <p:spPr>
          <a:xfrm rot="3380050">
            <a:off x="1228335" y="2774625"/>
            <a:ext cx="330180" cy="710493"/>
          </a:xfrm>
          <a:prstGeom prst="trapezoid">
            <a:avLst>
              <a:gd name="adj" fmla="val 27286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5" name="Trapezium 1044">
            <a:extLst>
              <a:ext uri="{FF2B5EF4-FFF2-40B4-BE49-F238E27FC236}">
                <a16:creationId xmlns:a16="http://schemas.microsoft.com/office/drawing/2014/main" id="{CB0C1568-8ED0-58F8-9429-5B796BBCA0E2}"/>
              </a:ext>
            </a:extLst>
          </p:cNvPr>
          <p:cNvSpPr/>
          <p:nvPr/>
        </p:nvSpPr>
        <p:spPr>
          <a:xfrm rot="18050246">
            <a:off x="2330075" y="2456621"/>
            <a:ext cx="304775" cy="1675258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bject 2"/>
          <p:cNvSpPr txBox="1"/>
          <p:nvPr/>
        </p:nvSpPr>
        <p:spPr>
          <a:xfrm>
            <a:off x="713404" y="19092011"/>
            <a:ext cx="4216400" cy="6412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2000" spc="-5" dirty="0">
                <a:solidFill>
                  <a:srgbClr val="BEBEBE"/>
                </a:solidFill>
                <a:latin typeface="Arial Narrow"/>
                <a:cs typeface="Arial Narrow"/>
              </a:rPr>
              <a:t>Oxford Energy Day</a:t>
            </a:r>
            <a:endParaRPr lang="en-GB" sz="2000" spc="-10" dirty="0">
              <a:solidFill>
                <a:srgbClr val="BEBEBE"/>
              </a:solidFill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2000" spc="-5">
                <a:solidFill>
                  <a:srgbClr val="BEBEBE"/>
                </a:solidFill>
                <a:latin typeface="Arial Narrow"/>
                <a:cs typeface="Arial Narrow"/>
              </a:rPr>
              <a:t>17 SEPTEMBER </a:t>
            </a:r>
            <a:r>
              <a:rPr sz="2000" spc="10">
                <a:solidFill>
                  <a:srgbClr val="BEBEBE"/>
                </a:solidFill>
                <a:latin typeface="Arial Narrow"/>
                <a:cs typeface="Arial Narrow"/>
              </a:rPr>
              <a:t> </a:t>
            </a:r>
            <a:r>
              <a:rPr sz="2000" spc="-5" dirty="0">
                <a:solidFill>
                  <a:srgbClr val="BEBEBE"/>
                </a:solidFill>
                <a:latin typeface="Arial Narrow"/>
                <a:cs typeface="Arial Narrow"/>
              </a:rPr>
              <a:t>202</a:t>
            </a:r>
            <a:r>
              <a:rPr lang="en-GB" sz="2000" spc="-5" dirty="0">
                <a:solidFill>
                  <a:srgbClr val="BEBEBE"/>
                </a:solidFill>
                <a:latin typeface="Arial Narrow"/>
                <a:cs typeface="Arial Narrow"/>
              </a:rPr>
              <a:t>6</a:t>
            </a:r>
            <a:endParaRPr sz="2000" dirty="0">
              <a:latin typeface="Arial Narrow"/>
              <a:cs typeface="Arial Narrow"/>
            </a:endParaRPr>
          </a:p>
        </p:txBody>
      </p:sp>
      <p:sp>
        <p:nvSpPr>
          <p:cNvPr id="1037" name="Trapezium 1036">
            <a:extLst>
              <a:ext uri="{FF2B5EF4-FFF2-40B4-BE49-F238E27FC236}">
                <a16:creationId xmlns:a16="http://schemas.microsoft.com/office/drawing/2014/main" id="{34E61323-02B6-F655-3CC2-F2DE54DB0AF7}"/>
              </a:ext>
            </a:extLst>
          </p:cNvPr>
          <p:cNvSpPr/>
          <p:nvPr/>
        </p:nvSpPr>
        <p:spPr>
          <a:xfrm rot="20399183">
            <a:off x="1803927" y="3985165"/>
            <a:ext cx="1267233" cy="1372012"/>
          </a:xfrm>
          <a:prstGeom prst="trapezoid">
            <a:avLst>
              <a:gd name="adj" fmla="val 4205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07B1AF5-A9A5-F3A7-5D0A-82371D31E5D0}"/>
              </a:ext>
            </a:extLst>
          </p:cNvPr>
          <p:cNvSpPr/>
          <p:nvPr/>
        </p:nvSpPr>
        <p:spPr>
          <a:xfrm rot="197651">
            <a:off x="4783899" y="6396928"/>
            <a:ext cx="3429000" cy="838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96656" y="18878835"/>
            <a:ext cx="3556715" cy="88846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486A25C-1653-7298-A23F-51FA64410E52}"/>
              </a:ext>
            </a:extLst>
          </p:cNvPr>
          <p:cNvSpPr/>
          <p:nvPr/>
        </p:nvSpPr>
        <p:spPr>
          <a:xfrm rot="19926420">
            <a:off x="3151490" y="10105128"/>
            <a:ext cx="4359373" cy="838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B68F01B-CDCC-5FC6-F79E-979129F42942}"/>
              </a:ext>
            </a:extLst>
          </p:cNvPr>
          <p:cNvSpPr/>
          <p:nvPr/>
        </p:nvSpPr>
        <p:spPr>
          <a:xfrm>
            <a:off x="159734" y="4430317"/>
            <a:ext cx="5334930" cy="46430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688AAA1-7AA3-3666-9C48-C1CE3BA5E5BD}"/>
              </a:ext>
            </a:extLst>
          </p:cNvPr>
          <p:cNvSpPr/>
          <p:nvPr/>
        </p:nvSpPr>
        <p:spPr>
          <a:xfrm rot="450201">
            <a:off x="6575243" y="14139249"/>
            <a:ext cx="3429000" cy="8382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11DFAE35-FD93-DC6D-7E9F-4BF868AC0F55}"/>
              </a:ext>
            </a:extLst>
          </p:cNvPr>
          <p:cNvSpPr/>
          <p:nvPr/>
        </p:nvSpPr>
        <p:spPr>
          <a:xfrm>
            <a:off x="5536879" y="4455789"/>
            <a:ext cx="9195239" cy="797623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C631E36-3C17-524B-3829-7D2010BEDA43}"/>
              </a:ext>
            </a:extLst>
          </p:cNvPr>
          <p:cNvSpPr/>
          <p:nvPr/>
        </p:nvSpPr>
        <p:spPr>
          <a:xfrm>
            <a:off x="-514350" y="10415355"/>
            <a:ext cx="8564278" cy="786629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EC284FD-DB01-2432-08BB-0DB672B4D007}"/>
              </a:ext>
            </a:extLst>
          </p:cNvPr>
          <p:cNvSpPr/>
          <p:nvPr/>
        </p:nvSpPr>
        <p:spPr>
          <a:xfrm>
            <a:off x="8572501" y="12468660"/>
            <a:ext cx="5637044" cy="581299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Parallelogram 13">
            <a:extLst>
              <a:ext uri="{FF2B5EF4-FFF2-40B4-BE49-F238E27FC236}">
                <a16:creationId xmlns:a16="http://schemas.microsoft.com/office/drawing/2014/main" id="{E4A7B3AC-CAD8-E1D0-0BFC-9C96C8A45200}"/>
              </a:ext>
            </a:extLst>
          </p:cNvPr>
          <p:cNvSpPr/>
          <p:nvPr/>
        </p:nvSpPr>
        <p:spPr>
          <a:xfrm>
            <a:off x="879865" y="4778573"/>
            <a:ext cx="4125257" cy="597978"/>
          </a:xfrm>
          <a:prstGeom prst="parallelogram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0" dirty="0">
                <a:latin typeface="AngsanaUPC" panose="020B0502040204020203" pitchFamily="18" charset="-34"/>
                <a:cs typeface="AngsanaUPC" panose="020B0502040204020203" pitchFamily="18" charset="-34"/>
              </a:rPr>
              <a:t>The Problem</a:t>
            </a:r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11DCEC4C-D8F8-935E-9105-8E702D1D84BF}"/>
              </a:ext>
            </a:extLst>
          </p:cNvPr>
          <p:cNvSpPr/>
          <p:nvPr/>
        </p:nvSpPr>
        <p:spPr>
          <a:xfrm>
            <a:off x="9274411" y="12928131"/>
            <a:ext cx="4125257" cy="597978"/>
          </a:xfrm>
          <a:prstGeom prst="parallelogram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0" dirty="0">
                <a:latin typeface="AngsanaUPC" panose="020B0502040204020203" pitchFamily="18" charset="-34"/>
                <a:cs typeface="AngsanaUPC" panose="020B0502040204020203" pitchFamily="18" charset="-34"/>
              </a:rPr>
              <a:t>The Outputs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A18EDDE-0BB1-05D0-92EE-1A49E071CC18}"/>
              </a:ext>
            </a:extLst>
          </p:cNvPr>
          <p:cNvSpPr/>
          <p:nvPr/>
        </p:nvSpPr>
        <p:spPr>
          <a:xfrm>
            <a:off x="154525" y="5486038"/>
            <a:ext cx="1651822" cy="2674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43E6A9DD-6E52-DB0F-E1A2-51F9D49B04F2}"/>
              </a:ext>
            </a:extLst>
          </p:cNvPr>
          <p:cNvSpPr/>
          <p:nvPr/>
        </p:nvSpPr>
        <p:spPr>
          <a:xfrm>
            <a:off x="1884036" y="5459344"/>
            <a:ext cx="1585010" cy="2674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103D1F2-5E8B-83CC-BC62-5179783E3B35}"/>
              </a:ext>
            </a:extLst>
          </p:cNvPr>
          <p:cNvSpPr/>
          <p:nvPr/>
        </p:nvSpPr>
        <p:spPr>
          <a:xfrm>
            <a:off x="3592481" y="5477494"/>
            <a:ext cx="1952902" cy="26744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AB9CDD41-7E19-A5EC-0CD3-E2D852DBFFD6}"/>
              </a:ext>
            </a:extLst>
          </p:cNvPr>
          <p:cNvSpPr/>
          <p:nvPr/>
        </p:nvSpPr>
        <p:spPr>
          <a:xfrm>
            <a:off x="663200" y="8166585"/>
            <a:ext cx="4107307" cy="180899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6DC56F-9C2E-A4DF-9BCF-38ACBE71A0E5}"/>
              </a:ext>
            </a:extLst>
          </p:cNvPr>
          <p:cNvSpPr txBox="1"/>
          <p:nvPr/>
        </p:nvSpPr>
        <p:spPr>
          <a:xfrm>
            <a:off x="89165" y="6615036"/>
            <a:ext cx="175024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Important variables such as future demand shape are deeply uncertain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824BC8-5CDB-8E65-0232-F4E2AAF7F56B}"/>
              </a:ext>
            </a:extLst>
          </p:cNvPr>
          <p:cNvSpPr txBox="1"/>
          <p:nvPr/>
        </p:nvSpPr>
        <p:spPr>
          <a:xfrm>
            <a:off x="1950256" y="6562238"/>
            <a:ext cx="1524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Network investments are expensive and long-lasting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1E5F97A-7D4E-9FE9-73A6-D7C263B3F877}"/>
              </a:ext>
            </a:extLst>
          </p:cNvPr>
          <p:cNvSpPr txBox="1"/>
          <p:nvPr/>
        </p:nvSpPr>
        <p:spPr>
          <a:xfrm>
            <a:off x="3572677" y="6603336"/>
            <a:ext cx="20053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Current optioneering approaches include limited uncertainty characterisation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6CE3F5E-3B2B-1018-1D1C-5202865A7D9D}"/>
              </a:ext>
            </a:extLst>
          </p:cNvPr>
          <p:cNvSpPr txBox="1"/>
          <p:nvPr/>
        </p:nvSpPr>
        <p:spPr>
          <a:xfrm>
            <a:off x="600675" y="8332581"/>
            <a:ext cx="4107307" cy="1585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/>
              <a:t>Question</a:t>
            </a:r>
            <a:r>
              <a:rPr lang="en-GB" b="1" dirty="0"/>
              <a:t>:</a:t>
            </a:r>
          </a:p>
          <a:p>
            <a:pPr algn="ctr"/>
            <a:r>
              <a:rPr lang="en-GB" dirty="0"/>
              <a:t>How can we quantify the relative merits of robust and adaptable LV network strategies when the energy transition pathway is unknown?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6E95A39-8810-4499-4369-1F338FD1FF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028" y="5685436"/>
            <a:ext cx="920094" cy="920094"/>
          </a:xfrm>
          <a:prstGeom prst="rect">
            <a:avLst/>
          </a:prstGeom>
        </p:spPr>
      </p:pic>
      <p:sp>
        <p:nvSpPr>
          <p:cNvPr id="1147" name="Rectangle: Rounded Corners 1146">
            <a:extLst>
              <a:ext uri="{FF2B5EF4-FFF2-40B4-BE49-F238E27FC236}">
                <a16:creationId xmlns:a16="http://schemas.microsoft.com/office/drawing/2014/main" id="{30106A94-6919-D2ED-7939-143F71FD0BA3}"/>
              </a:ext>
            </a:extLst>
          </p:cNvPr>
          <p:cNvSpPr/>
          <p:nvPr/>
        </p:nvSpPr>
        <p:spPr>
          <a:xfrm>
            <a:off x="118249" y="11484844"/>
            <a:ext cx="7368401" cy="6662951"/>
          </a:xfrm>
          <a:prstGeom prst="roundRect">
            <a:avLst>
              <a:gd name="adj" fmla="val 1040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F843C1C5-6767-6509-5347-C733C41BBA12}"/>
              </a:ext>
            </a:extLst>
          </p:cNvPr>
          <p:cNvSpPr/>
          <p:nvPr/>
        </p:nvSpPr>
        <p:spPr>
          <a:xfrm>
            <a:off x="9059274" y="13827373"/>
            <a:ext cx="4778934" cy="96161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827C7C2-901B-A043-72C5-991A05907BFD}"/>
              </a:ext>
            </a:extLst>
          </p:cNvPr>
          <p:cNvSpPr/>
          <p:nvPr/>
        </p:nvSpPr>
        <p:spPr>
          <a:xfrm>
            <a:off x="9081360" y="15018046"/>
            <a:ext cx="4778934" cy="13327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24" name="Rectangle: Rounded Corners 1023">
            <a:extLst>
              <a:ext uri="{FF2B5EF4-FFF2-40B4-BE49-F238E27FC236}">
                <a16:creationId xmlns:a16="http://schemas.microsoft.com/office/drawing/2014/main" id="{B55626EE-6D40-F122-86DE-D0A9A247687A}"/>
              </a:ext>
            </a:extLst>
          </p:cNvPr>
          <p:cNvSpPr/>
          <p:nvPr/>
        </p:nvSpPr>
        <p:spPr>
          <a:xfrm>
            <a:off x="9096314" y="16557543"/>
            <a:ext cx="4778934" cy="13327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A1E13494-D3A2-948C-B3EE-4BDAC76FD56C}"/>
              </a:ext>
            </a:extLst>
          </p:cNvPr>
          <p:cNvSpPr txBox="1"/>
          <p:nvPr/>
        </p:nvSpPr>
        <p:spPr>
          <a:xfrm>
            <a:off x="9925050" y="15121211"/>
            <a:ext cx="38391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Metrics of robustness and adaptability under demand uncertainty for different network design options across those LV networks</a:t>
            </a:r>
          </a:p>
        </p:txBody>
      </p:sp>
      <p:sp>
        <p:nvSpPr>
          <p:cNvPr id="1036" name="TextBox 1035">
            <a:extLst>
              <a:ext uri="{FF2B5EF4-FFF2-40B4-BE49-F238E27FC236}">
                <a16:creationId xmlns:a16="http://schemas.microsoft.com/office/drawing/2014/main" id="{0EC76B07-FC6A-760C-5004-0E1F298E2BAB}"/>
              </a:ext>
            </a:extLst>
          </p:cNvPr>
          <p:cNvSpPr txBox="1"/>
          <p:nvPr/>
        </p:nvSpPr>
        <p:spPr>
          <a:xfrm>
            <a:off x="10238025" y="16648038"/>
            <a:ext cx="3354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An analysis of how network topology and demand conditions influence the trade-off space between different design options </a:t>
            </a:r>
          </a:p>
        </p:txBody>
      </p:sp>
      <p:sp>
        <p:nvSpPr>
          <p:cNvPr id="1039" name="Rectangle 1038">
            <a:extLst>
              <a:ext uri="{FF2B5EF4-FFF2-40B4-BE49-F238E27FC236}">
                <a16:creationId xmlns:a16="http://schemas.microsoft.com/office/drawing/2014/main" id="{9C7C4539-5EE0-AA06-1810-64D29C1F4531}"/>
              </a:ext>
            </a:extLst>
          </p:cNvPr>
          <p:cNvSpPr/>
          <p:nvPr/>
        </p:nvSpPr>
        <p:spPr>
          <a:xfrm rot="20548475">
            <a:off x="2361601" y="3765422"/>
            <a:ext cx="738873" cy="263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B183935A-0AE2-87E2-8CEE-EA5BC12DF17D}"/>
              </a:ext>
            </a:extLst>
          </p:cNvPr>
          <p:cNvSpPr/>
          <p:nvPr/>
        </p:nvSpPr>
        <p:spPr>
          <a:xfrm>
            <a:off x="1822000" y="3639228"/>
            <a:ext cx="738410" cy="68230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2" name="Oval 1041">
            <a:extLst>
              <a:ext uri="{FF2B5EF4-FFF2-40B4-BE49-F238E27FC236}">
                <a16:creationId xmlns:a16="http://schemas.microsoft.com/office/drawing/2014/main" id="{870ACB8E-5980-9B78-2E25-A00E6E5C4223}"/>
              </a:ext>
            </a:extLst>
          </p:cNvPr>
          <p:cNvSpPr/>
          <p:nvPr/>
        </p:nvSpPr>
        <p:spPr>
          <a:xfrm>
            <a:off x="518169" y="3102312"/>
            <a:ext cx="650423" cy="68564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C504AF79-2FB3-EA63-D5EB-F62297778C2E}"/>
              </a:ext>
            </a:extLst>
          </p:cNvPr>
          <p:cNvSpPr/>
          <p:nvPr/>
        </p:nvSpPr>
        <p:spPr>
          <a:xfrm>
            <a:off x="1627892" y="2714048"/>
            <a:ext cx="323312" cy="35040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9" name="Oval 1048">
            <a:extLst>
              <a:ext uri="{FF2B5EF4-FFF2-40B4-BE49-F238E27FC236}">
                <a16:creationId xmlns:a16="http://schemas.microsoft.com/office/drawing/2014/main" id="{E5D5279B-011F-8807-6682-C7D360ED803A}"/>
              </a:ext>
            </a:extLst>
          </p:cNvPr>
          <p:cNvSpPr/>
          <p:nvPr/>
        </p:nvSpPr>
        <p:spPr>
          <a:xfrm>
            <a:off x="2364461" y="2642721"/>
            <a:ext cx="195949" cy="2072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1" name="Oval 1050">
            <a:extLst>
              <a:ext uri="{FF2B5EF4-FFF2-40B4-BE49-F238E27FC236}">
                <a16:creationId xmlns:a16="http://schemas.microsoft.com/office/drawing/2014/main" id="{66A9DFCA-85CE-0968-7E8A-5EF72E7110D6}"/>
              </a:ext>
            </a:extLst>
          </p:cNvPr>
          <p:cNvSpPr/>
          <p:nvPr/>
        </p:nvSpPr>
        <p:spPr>
          <a:xfrm>
            <a:off x="1078033" y="2603481"/>
            <a:ext cx="195949" cy="207218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2" name="Oval 1051">
            <a:extLst>
              <a:ext uri="{FF2B5EF4-FFF2-40B4-BE49-F238E27FC236}">
                <a16:creationId xmlns:a16="http://schemas.microsoft.com/office/drawing/2014/main" id="{4C635F62-40CA-23AB-2BE2-72E67C79F0ED}"/>
              </a:ext>
            </a:extLst>
          </p:cNvPr>
          <p:cNvSpPr/>
          <p:nvPr/>
        </p:nvSpPr>
        <p:spPr>
          <a:xfrm>
            <a:off x="2907210" y="2504880"/>
            <a:ext cx="121829" cy="12051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3" name="Oval 1052">
            <a:extLst>
              <a:ext uri="{FF2B5EF4-FFF2-40B4-BE49-F238E27FC236}">
                <a16:creationId xmlns:a16="http://schemas.microsoft.com/office/drawing/2014/main" id="{DC23C5F5-2C6A-0741-B63D-022B9021587A}"/>
              </a:ext>
            </a:extLst>
          </p:cNvPr>
          <p:cNvSpPr/>
          <p:nvPr/>
        </p:nvSpPr>
        <p:spPr>
          <a:xfrm>
            <a:off x="2555244" y="2271467"/>
            <a:ext cx="78823" cy="9118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3" name="Rectangle 1062">
            <a:extLst>
              <a:ext uri="{FF2B5EF4-FFF2-40B4-BE49-F238E27FC236}">
                <a16:creationId xmlns:a16="http://schemas.microsoft.com/office/drawing/2014/main" id="{2A1FD86D-F94E-6F06-3F85-D807BD95DF27}"/>
              </a:ext>
            </a:extLst>
          </p:cNvPr>
          <p:cNvSpPr/>
          <p:nvPr/>
        </p:nvSpPr>
        <p:spPr>
          <a:xfrm rot="1289292">
            <a:off x="196831" y="3107153"/>
            <a:ext cx="368291" cy="26399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4" name="Trapezium 1063">
            <a:extLst>
              <a:ext uri="{FF2B5EF4-FFF2-40B4-BE49-F238E27FC236}">
                <a16:creationId xmlns:a16="http://schemas.microsoft.com/office/drawing/2014/main" id="{7ABF1E75-B387-F256-4F88-9AE95A2D8F89}"/>
              </a:ext>
            </a:extLst>
          </p:cNvPr>
          <p:cNvSpPr/>
          <p:nvPr/>
        </p:nvSpPr>
        <p:spPr>
          <a:xfrm rot="15833543">
            <a:off x="727991" y="2451802"/>
            <a:ext cx="91034" cy="604177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5" name="Trapezium 1064">
            <a:extLst>
              <a:ext uri="{FF2B5EF4-FFF2-40B4-BE49-F238E27FC236}">
                <a16:creationId xmlns:a16="http://schemas.microsoft.com/office/drawing/2014/main" id="{341B06AE-D5F3-19C6-9512-23E9A02CE3E7}"/>
              </a:ext>
            </a:extLst>
          </p:cNvPr>
          <p:cNvSpPr/>
          <p:nvPr/>
        </p:nvSpPr>
        <p:spPr>
          <a:xfrm rot="16834511">
            <a:off x="1181660" y="2141275"/>
            <a:ext cx="45719" cy="406911"/>
          </a:xfrm>
          <a:prstGeom prst="trapezoid">
            <a:avLst>
              <a:gd name="adj" fmla="val 29563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6" name="Trapezium 1065">
            <a:extLst>
              <a:ext uri="{FF2B5EF4-FFF2-40B4-BE49-F238E27FC236}">
                <a16:creationId xmlns:a16="http://schemas.microsoft.com/office/drawing/2014/main" id="{2BEF7218-6501-30F2-3F1E-8538A55FE8E2}"/>
              </a:ext>
            </a:extLst>
          </p:cNvPr>
          <p:cNvSpPr/>
          <p:nvPr/>
        </p:nvSpPr>
        <p:spPr>
          <a:xfrm rot="20963493">
            <a:off x="2908555" y="2580903"/>
            <a:ext cx="303986" cy="845376"/>
          </a:xfrm>
          <a:prstGeom prst="trapezoid">
            <a:avLst>
              <a:gd name="adj" fmla="val 42566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0" name="Oval 1039">
            <a:extLst>
              <a:ext uri="{FF2B5EF4-FFF2-40B4-BE49-F238E27FC236}">
                <a16:creationId xmlns:a16="http://schemas.microsoft.com/office/drawing/2014/main" id="{51B8C799-8A4A-2047-3EE9-D8CD73381B23}"/>
              </a:ext>
            </a:extLst>
          </p:cNvPr>
          <p:cNvSpPr/>
          <p:nvPr/>
        </p:nvSpPr>
        <p:spPr>
          <a:xfrm>
            <a:off x="2847604" y="3345570"/>
            <a:ext cx="700757" cy="68230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7" name="Trapezium 1066">
            <a:extLst>
              <a:ext uri="{FF2B5EF4-FFF2-40B4-BE49-F238E27FC236}">
                <a16:creationId xmlns:a16="http://schemas.microsoft.com/office/drawing/2014/main" id="{A9A3B047-55E9-3C26-D5DB-12705640BB69}"/>
              </a:ext>
            </a:extLst>
          </p:cNvPr>
          <p:cNvSpPr/>
          <p:nvPr/>
        </p:nvSpPr>
        <p:spPr>
          <a:xfrm rot="2728216">
            <a:off x="-11617" y="3417707"/>
            <a:ext cx="509173" cy="1293592"/>
          </a:xfrm>
          <a:prstGeom prst="trapezoid">
            <a:avLst>
              <a:gd name="adj" fmla="val 27286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9E17E6B4-BAF3-8B15-EAA2-5FE5AE92A355}"/>
              </a:ext>
            </a:extLst>
          </p:cNvPr>
          <p:cNvSpPr/>
          <p:nvPr/>
        </p:nvSpPr>
        <p:spPr>
          <a:xfrm>
            <a:off x="-458423" y="2362649"/>
            <a:ext cx="416917" cy="4887330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69" name="Rectangle 1068">
            <a:extLst>
              <a:ext uri="{FF2B5EF4-FFF2-40B4-BE49-F238E27FC236}">
                <a16:creationId xmlns:a16="http://schemas.microsoft.com/office/drawing/2014/main" id="{A368062B-6006-A5D7-A214-D6F49913EC55}"/>
              </a:ext>
            </a:extLst>
          </p:cNvPr>
          <p:cNvSpPr/>
          <p:nvPr/>
        </p:nvSpPr>
        <p:spPr>
          <a:xfrm>
            <a:off x="-588241" y="11998170"/>
            <a:ext cx="592700" cy="5581644"/>
          </a:xfrm>
          <a:prstGeom prst="rect">
            <a:avLst/>
          </a:prstGeom>
          <a:solidFill>
            <a:schemeClr val="bg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B36CB0A-C633-0DAD-E3BD-E8636B1693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707" y="5540906"/>
            <a:ext cx="1107270" cy="1107270"/>
          </a:xfrm>
          <a:prstGeom prst="rect">
            <a:avLst/>
          </a:prstGeom>
        </p:spPr>
      </p:pic>
      <p:sp>
        <p:nvSpPr>
          <p:cNvPr id="1074" name="Rectangle 1073">
            <a:extLst>
              <a:ext uri="{FF2B5EF4-FFF2-40B4-BE49-F238E27FC236}">
                <a16:creationId xmlns:a16="http://schemas.microsoft.com/office/drawing/2014/main" id="{7AF647F4-E433-7032-099B-DCF6F7796FAD}"/>
              </a:ext>
            </a:extLst>
          </p:cNvPr>
          <p:cNvSpPr/>
          <p:nvPr/>
        </p:nvSpPr>
        <p:spPr>
          <a:xfrm>
            <a:off x="5452985" y="3449898"/>
            <a:ext cx="8808946" cy="14167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bject 3"/>
          <p:cNvSpPr txBox="1"/>
          <p:nvPr/>
        </p:nvSpPr>
        <p:spPr>
          <a:xfrm>
            <a:off x="5608012" y="3828633"/>
            <a:ext cx="5334930" cy="84830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GB" b="1" spc="-5" dirty="0">
                <a:latin typeface="Arial"/>
                <a:cs typeface="Arial"/>
              </a:rPr>
              <a:t>Adam Duncan</a:t>
            </a:r>
            <a:r>
              <a:rPr lang="en-GB" sz="1800" b="1" spc="-5" dirty="0">
                <a:latin typeface="Arial"/>
                <a:cs typeface="Arial"/>
              </a:rPr>
              <a:t> </a:t>
            </a:r>
            <a:r>
              <a:rPr lang="en-GB" sz="1800" spc="-10" dirty="0">
                <a:latin typeface="Arial"/>
                <a:cs typeface="Arial"/>
              </a:rPr>
              <a:t>PhD student– UCL</a:t>
            </a:r>
          </a:p>
          <a:p>
            <a:pPr marL="12700">
              <a:lnSpc>
                <a:spcPct val="100000"/>
              </a:lnSpc>
              <a:spcBef>
                <a:spcPts val="2245"/>
              </a:spcBef>
            </a:pPr>
            <a:r>
              <a:rPr lang="en-GB" i="1" spc="-10" dirty="0">
                <a:latin typeface="Arial"/>
                <a:cs typeface="Arial"/>
              </a:rPr>
              <a:t>Supervisors</a:t>
            </a:r>
            <a:r>
              <a:rPr lang="en-GB" spc="-10" dirty="0">
                <a:latin typeface="Arial"/>
                <a:cs typeface="Arial"/>
              </a:rPr>
              <a:t> : Prof David </a:t>
            </a:r>
            <a:r>
              <a:rPr lang="en-GB" spc="-10" dirty="0" err="1">
                <a:latin typeface="Arial"/>
                <a:cs typeface="Arial"/>
              </a:rPr>
              <a:t>Shipworth</a:t>
            </a:r>
            <a:r>
              <a:rPr lang="en-GB" spc="-10" dirty="0">
                <a:latin typeface="Arial"/>
                <a:cs typeface="Arial"/>
              </a:rPr>
              <a:t>, Dr Oliver Smith</a:t>
            </a:r>
            <a:endParaRPr lang="en-GB" sz="1800" dirty="0">
              <a:latin typeface="Arial"/>
              <a:cs typeface="Arial"/>
            </a:endParaRPr>
          </a:p>
        </p:txBody>
      </p:sp>
      <p:sp>
        <p:nvSpPr>
          <p:cNvPr id="1133" name="TextBox 1132">
            <a:extLst>
              <a:ext uri="{FF2B5EF4-FFF2-40B4-BE49-F238E27FC236}">
                <a16:creationId xmlns:a16="http://schemas.microsoft.com/office/drawing/2014/main" id="{F4ED97A2-ED43-F9C2-CB76-8469A48A7004}"/>
              </a:ext>
            </a:extLst>
          </p:cNvPr>
          <p:cNvSpPr txBox="1"/>
          <p:nvPr/>
        </p:nvSpPr>
        <p:spPr>
          <a:xfrm>
            <a:off x="10096913" y="13910870"/>
            <a:ext cx="36672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An estimate of network headroom of ~23,000 UK LV networks in the Northwest of the UK</a:t>
            </a:r>
          </a:p>
        </p:txBody>
      </p:sp>
      <p:pic>
        <p:nvPicPr>
          <p:cNvPr id="1142" name="Picture 1141">
            <a:extLst>
              <a:ext uri="{FF2B5EF4-FFF2-40B4-BE49-F238E27FC236}">
                <a16:creationId xmlns:a16="http://schemas.microsoft.com/office/drawing/2014/main" id="{DB3E9A1A-22EF-B5F1-7D1C-A9BEDEE610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3577" y="15289325"/>
            <a:ext cx="855076" cy="855076"/>
          </a:xfrm>
          <a:prstGeom prst="rect">
            <a:avLst/>
          </a:prstGeom>
        </p:spPr>
      </p:pic>
      <p:pic>
        <p:nvPicPr>
          <p:cNvPr id="1144" name="Picture 1143">
            <a:extLst>
              <a:ext uri="{FF2B5EF4-FFF2-40B4-BE49-F238E27FC236}">
                <a16:creationId xmlns:a16="http://schemas.microsoft.com/office/drawing/2014/main" id="{223E095D-B579-267A-3A98-2913474FDC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8414" y="16816173"/>
            <a:ext cx="903444" cy="90344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A78F6D8-CE72-77FF-DAB6-F118059F6673}"/>
              </a:ext>
            </a:extLst>
          </p:cNvPr>
          <p:cNvSpPr txBox="1"/>
          <p:nvPr/>
        </p:nvSpPr>
        <p:spPr>
          <a:xfrm>
            <a:off x="3514661" y="2294653"/>
            <a:ext cx="1078475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dirty="0">
                <a:latin typeface="+mj-lt"/>
              </a:rPr>
              <a:t>Comparing robustness and adaptability as ways to manage LV network optioneering under deep uncertainty</a:t>
            </a:r>
          </a:p>
        </p:txBody>
      </p:sp>
      <p:sp>
        <p:nvSpPr>
          <p:cNvPr id="15" name="Parallelogram 14">
            <a:extLst>
              <a:ext uri="{FF2B5EF4-FFF2-40B4-BE49-F238E27FC236}">
                <a16:creationId xmlns:a16="http://schemas.microsoft.com/office/drawing/2014/main" id="{20263E61-F68F-2282-F5CA-0DA67A14759F}"/>
              </a:ext>
            </a:extLst>
          </p:cNvPr>
          <p:cNvSpPr/>
          <p:nvPr/>
        </p:nvSpPr>
        <p:spPr>
          <a:xfrm>
            <a:off x="8099062" y="5108374"/>
            <a:ext cx="4125257" cy="597978"/>
          </a:xfrm>
          <a:prstGeom prst="parallelogram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0" dirty="0">
                <a:latin typeface="AngsanaUPC" panose="020B0502040204020203" pitchFamily="18" charset="-34"/>
                <a:cs typeface="AngsanaUPC" panose="020B0502040204020203" pitchFamily="18" charset="-34"/>
              </a:rPr>
              <a:t>The Data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FF0D7C2-8D0B-C837-03BA-8B409E5908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42942" y="5825158"/>
            <a:ext cx="3085980" cy="3520986"/>
          </a:xfrm>
          <a:prstGeom prst="roundRect">
            <a:avLst>
              <a:gd name="adj" fmla="val 4482"/>
            </a:avLst>
          </a:prstGeom>
        </p:spPr>
      </p:pic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ECB9BE0C-6B2A-A573-8AA3-1BE42D83CD55}"/>
              </a:ext>
            </a:extLst>
          </p:cNvPr>
          <p:cNvSpPr/>
          <p:nvPr/>
        </p:nvSpPr>
        <p:spPr>
          <a:xfrm>
            <a:off x="6001991" y="6464546"/>
            <a:ext cx="4911303" cy="2827993"/>
          </a:xfrm>
          <a:prstGeom prst="roundRect">
            <a:avLst/>
          </a:prstGeom>
          <a:solidFill>
            <a:srgbClr val="EEECE1">
              <a:alpha val="54902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A27E51-38CD-6B0B-765D-D005304C11E9}"/>
              </a:ext>
            </a:extLst>
          </p:cNvPr>
          <p:cNvSpPr txBox="1"/>
          <p:nvPr/>
        </p:nvSpPr>
        <p:spPr>
          <a:xfrm>
            <a:off x="6178717" y="6798991"/>
            <a:ext cx="46172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GIS data of LV network for ENWL area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Mapped into format that can run power flow simulations (using </a:t>
            </a:r>
            <a:r>
              <a:rPr lang="en-GB" dirty="0" err="1"/>
              <a:t>PandaPower</a:t>
            </a:r>
            <a:r>
              <a:rPr lang="en-GB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Service points linked to building data from 3Dstock model which records building type (domestic/commercial/mixed)</a:t>
            </a:r>
          </a:p>
        </p:txBody>
      </p:sp>
      <p:pic>
        <p:nvPicPr>
          <p:cNvPr id="34" name="Picture 33" descr="A map of a city&#10;&#10;Description automatically generated">
            <a:extLst>
              <a:ext uri="{FF2B5EF4-FFF2-40B4-BE49-F238E27FC236}">
                <a16:creationId xmlns:a16="http://schemas.microsoft.com/office/drawing/2014/main" id="{20DD9BDF-6C97-D0AD-74AF-60B0ED7B2C0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096" y="9079976"/>
            <a:ext cx="5822110" cy="3142551"/>
          </a:xfrm>
          <a:prstGeom prst="rect">
            <a:avLst/>
          </a:prstGeom>
        </p:spPr>
      </p:pic>
      <p:sp>
        <p:nvSpPr>
          <p:cNvPr id="16" name="Parallelogram 15">
            <a:extLst>
              <a:ext uri="{FF2B5EF4-FFF2-40B4-BE49-F238E27FC236}">
                <a16:creationId xmlns:a16="http://schemas.microsoft.com/office/drawing/2014/main" id="{E02A12AF-5686-CD91-8CD0-FECEC9A05E63}"/>
              </a:ext>
            </a:extLst>
          </p:cNvPr>
          <p:cNvSpPr/>
          <p:nvPr/>
        </p:nvSpPr>
        <p:spPr>
          <a:xfrm>
            <a:off x="25316" y="10734608"/>
            <a:ext cx="7444716" cy="584033"/>
          </a:xfrm>
          <a:prstGeom prst="parallelogram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7000" dirty="0">
                <a:latin typeface="AngsanaUPC" panose="020B0502040204020203" pitchFamily="18" charset="-34"/>
                <a:cs typeface="AngsanaUPC" panose="020B0502040204020203" pitchFamily="18" charset="-34"/>
              </a:rPr>
              <a:t>The Decision framework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7F30C21-9111-0E58-EC3C-C17F4E93E23B}"/>
              </a:ext>
            </a:extLst>
          </p:cNvPr>
          <p:cNvSpPr/>
          <p:nvPr/>
        </p:nvSpPr>
        <p:spPr>
          <a:xfrm>
            <a:off x="213529" y="12347228"/>
            <a:ext cx="1732008" cy="21298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49D75EB-9852-CABB-185E-5F03EA04E3A8}"/>
              </a:ext>
            </a:extLst>
          </p:cNvPr>
          <p:cNvSpPr/>
          <p:nvPr/>
        </p:nvSpPr>
        <p:spPr>
          <a:xfrm>
            <a:off x="2174274" y="12347228"/>
            <a:ext cx="1732008" cy="21298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059742DA-24FD-32C8-2F2D-AE12EF18F78C}"/>
              </a:ext>
            </a:extLst>
          </p:cNvPr>
          <p:cNvSpPr/>
          <p:nvPr/>
        </p:nvSpPr>
        <p:spPr>
          <a:xfrm>
            <a:off x="4135019" y="12354118"/>
            <a:ext cx="1732008" cy="21298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1E47E4-123A-41F9-DA63-D47B907434CC}"/>
              </a:ext>
            </a:extLst>
          </p:cNvPr>
          <p:cNvSpPr/>
          <p:nvPr/>
        </p:nvSpPr>
        <p:spPr>
          <a:xfrm>
            <a:off x="6069291" y="12365334"/>
            <a:ext cx="1732008" cy="268126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06F381B-4B18-890D-971A-E026BB6F081D}"/>
              </a:ext>
            </a:extLst>
          </p:cNvPr>
          <p:cNvSpPr txBox="1"/>
          <p:nvPr/>
        </p:nvSpPr>
        <p:spPr>
          <a:xfrm>
            <a:off x="134949" y="12337452"/>
            <a:ext cx="188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Design definition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DBE66EC-3D5B-5DE6-9B20-C7B0328A185B}"/>
              </a:ext>
            </a:extLst>
          </p:cNvPr>
          <p:cNvSpPr txBox="1"/>
          <p:nvPr/>
        </p:nvSpPr>
        <p:spPr>
          <a:xfrm>
            <a:off x="2097194" y="12347228"/>
            <a:ext cx="1886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Epoch enumeration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80556CE-77E0-C133-569B-77AF18AC7C3C}"/>
              </a:ext>
            </a:extLst>
          </p:cNvPr>
          <p:cNvSpPr txBox="1"/>
          <p:nvPr/>
        </p:nvSpPr>
        <p:spPr>
          <a:xfrm>
            <a:off x="4062038" y="12499340"/>
            <a:ext cx="1886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Era construction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7AD3C16-4636-CAB8-BAC8-5B85F919F9D7}"/>
              </a:ext>
            </a:extLst>
          </p:cNvPr>
          <p:cNvSpPr txBox="1"/>
          <p:nvPr/>
        </p:nvSpPr>
        <p:spPr>
          <a:xfrm>
            <a:off x="5986636" y="12729241"/>
            <a:ext cx="1886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Value based comparison of competing decisions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501E61DD-3748-49A6-0FF1-0DC26D239BEA}"/>
              </a:ext>
            </a:extLst>
          </p:cNvPr>
          <p:cNvSpPr txBox="1"/>
          <p:nvPr/>
        </p:nvSpPr>
        <p:spPr>
          <a:xfrm>
            <a:off x="263010" y="11617136"/>
            <a:ext cx="721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Epoch Era analysis (EEA) is adapted to evaluate robustness and adaptability of different network design options under demand uncertainty.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47EAE55-514B-E142-5CD7-612D7FAA7729}"/>
              </a:ext>
            </a:extLst>
          </p:cNvPr>
          <p:cNvSpPr txBox="1"/>
          <p:nvPr/>
        </p:nvSpPr>
        <p:spPr>
          <a:xfrm>
            <a:off x="2204528" y="12971082"/>
            <a:ext cx="177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Create a large set of possible scenarios for future demand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B0635CC9-3BBB-3AAF-6850-66E47AADD12A}"/>
              </a:ext>
            </a:extLst>
          </p:cNvPr>
          <p:cNvSpPr txBox="1"/>
          <p:nvPr/>
        </p:nvSpPr>
        <p:spPr>
          <a:xfrm>
            <a:off x="4172465" y="12999652"/>
            <a:ext cx="17756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Concatenate the epochs to create possible timelines</a:t>
            </a:r>
          </a:p>
        </p:txBody>
      </p:sp>
      <p:sp>
        <p:nvSpPr>
          <p:cNvPr id="1026" name="TextBox 1025">
            <a:extLst>
              <a:ext uri="{FF2B5EF4-FFF2-40B4-BE49-F238E27FC236}">
                <a16:creationId xmlns:a16="http://schemas.microsoft.com/office/drawing/2014/main" id="{C7CAB489-5A57-A116-020E-47C72B8B4749}"/>
              </a:ext>
            </a:extLst>
          </p:cNvPr>
          <p:cNvSpPr txBox="1"/>
          <p:nvPr/>
        </p:nvSpPr>
        <p:spPr>
          <a:xfrm>
            <a:off x="221335" y="12741073"/>
            <a:ext cx="177564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Define a discrete set of network modifications to compare (e.g. reinforcement, flexibility)</a:t>
            </a:r>
          </a:p>
        </p:txBody>
      </p:sp>
      <p:sp>
        <p:nvSpPr>
          <p:cNvPr id="1027" name="Arrow: Right 1026">
            <a:extLst>
              <a:ext uri="{FF2B5EF4-FFF2-40B4-BE49-F238E27FC236}">
                <a16:creationId xmlns:a16="http://schemas.microsoft.com/office/drawing/2014/main" id="{5D52BFC3-67E2-2606-E6BA-A3088A09C2BB}"/>
              </a:ext>
            </a:extLst>
          </p:cNvPr>
          <p:cNvSpPr/>
          <p:nvPr/>
        </p:nvSpPr>
        <p:spPr>
          <a:xfrm>
            <a:off x="1945537" y="12660402"/>
            <a:ext cx="196695" cy="1215021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8" name="Arrow: Right 1027">
            <a:extLst>
              <a:ext uri="{FF2B5EF4-FFF2-40B4-BE49-F238E27FC236}">
                <a16:creationId xmlns:a16="http://schemas.microsoft.com/office/drawing/2014/main" id="{97B6C3A0-3134-26D8-5098-BB2E582A342A}"/>
              </a:ext>
            </a:extLst>
          </p:cNvPr>
          <p:cNvSpPr/>
          <p:nvPr/>
        </p:nvSpPr>
        <p:spPr>
          <a:xfrm>
            <a:off x="3919563" y="12719177"/>
            <a:ext cx="196695" cy="1215021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0" name="Arrow: Right 1029">
            <a:extLst>
              <a:ext uri="{FF2B5EF4-FFF2-40B4-BE49-F238E27FC236}">
                <a16:creationId xmlns:a16="http://schemas.microsoft.com/office/drawing/2014/main" id="{A829939A-3932-EB60-261B-05DA99666B72}"/>
              </a:ext>
            </a:extLst>
          </p:cNvPr>
          <p:cNvSpPr/>
          <p:nvPr/>
        </p:nvSpPr>
        <p:spPr>
          <a:xfrm>
            <a:off x="5890562" y="12719177"/>
            <a:ext cx="196695" cy="1215021"/>
          </a:xfrm>
          <a:prstGeom prst="rightArrow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89" name="Picture 1088">
            <a:extLst>
              <a:ext uri="{FF2B5EF4-FFF2-40B4-BE49-F238E27FC236}">
                <a16:creationId xmlns:a16="http://schemas.microsoft.com/office/drawing/2014/main" id="{5623FB24-41E6-30B3-BAC7-4B13E3A92D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391" y="14649301"/>
            <a:ext cx="7713031" cy="347309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1090" name="Rectangle 1089">
            <a:extLst>
              <a:ext uri="{FF2B5EF4-FFF2-40B4-BE49-F238E27FC236}">
                <a16:creationId xmlns:a16="http://schemas.microsoft.com/office/drawing/2014/main" id="{E463874E-169A-BD42-5A48-AAFAE9A43633}"/>
              </a:ext>
            </a:extLst>
          </p:cNvPr>
          <p:cNvSpPr/>
          <p:nvPr/>
        </p:nvSpPr>
        <p:spPr>
          <a:xfrm>
            <a:off x="6090455" y="14617700"/>
            <a:ext cx="1686176" cy="825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1" name="Oval 1090">
            <a:extLst>
              <a:ext uri="{FF2B5EF4-FFF2-40B4-BE49-F238E27FC236}">
                <a16:creationId xmlns:a16="http://schemas.microsoft.com/office/drawing/2014/main" id="{00E9067E-6820-CCB9-A3BB-C2EFB164D7D6}"/>
              </a:ext>
            </a:extLst>
          </p:cNvPr>
          <p:cNvSpPr/>
          <p:nvPr/>
        </p:nvSpPr>
        <p:spPr>
          <a:xfrm>
            <a:off x="1037783" y="16578481"/>
            <a:ext cx="155865" cy="15586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92" name="Straight Connector 1091">
            <a:extLst>
              <a:ext uri="{FF2B5EF4-FFF2-40B4-BE49-F238E27FC236}">
                <a16:creationId xmlns:a16="http://schemas.microsoft.com/office/drawing/2014/main" id="{466C4404-38EE-F4EC-C70A-4D2E364E514C}"/>
              </a:ext>
            </a:extLst>
          </p:cNvPr>
          <p:cNvCxnSpPr>
            <a:cxnSpLocks/>
          </p:cNvCxnSpPr>
          <p:nvPr/>
        </p:nvCxnSpPr>
        <p:spPr>
          <a:xfrm flipV="1">
            <a:off x="1116680" y="15767050"/>
            <a:ext cx="0" cy="865093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BEFE7D2C-E744-5F1A-D412-879E472875A8}"/>
              </a:ext>
            </a:extLst>
          </p:cNvPr>
          <p:cNvCxnSpPr>
            <a:cxnSpLocks/>
          </p:cNvCxnSpPr>
          <p:nvPr/>
        </p:nvCxnSpPr>
        <p:spPr>
          <a:xfrm flipV="1">
            <a:off x="1142133" y="15690850"/>
            <a:ext cx="324717" cy="762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3" name="Straight Connector 1122">
            <a:extLst>
              <a:ext uri="{FF2B5EF4-FFF2-40B4-BE49-F238E27FC236}">
                <a16:creationId xmlns:a16="http://schemas.microsoft.com/office/drawing/2014/main" id="{00458CED-F811-0DAF-F3D7-73143A1D27E0}"/>
              </a:ext>
            </a:extLst>
          </p:cNvPr>
          <p:cNvCxnSpPr>
            <a:cxnSpLocks/>
          </p:cNvCxnSpPr>
          <p:nvPr/>
        </p:nvCxnSpPr>
        <p:spPr>
          <a:xfrm flipV="1">
            <a:off x="1466850" y="15462250"/>
            <a:ext cx="533400" cy="22860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9" name="Straight Connector 1128">
            <a:extLst>
              <a:ext uri="{FF2B5EF4-FFF2-40B4-BE49-F238E27FC236}">
                <a16:creationId xmlns:a16="http://schemas.microsoft.com/office/drawing/2014/main" id="{5DF04EEC-ABFA-B3EE-273B-412AEDA11563}"/>
              </a:ext>
            </a:extLst>
          </p:cNvPr>
          <p:cNvCxnSpPr>
            <a:cxnSpLocks/>
          </p:cNvCxnSpPr>
          <p:nvPr/>
        </p:nvCxnSpPr>
        <p:spPr>
          <a:xfrm flipV="1">
            <a:off x="1990062" y="15120787"/>
            <a:ext cx="857542" cy="3529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0" name="Straight Connector 1129">
            <a:extLst>
              <a:ext uri="{FF2B5EF4-FFF2-40B4-BE49-F238E27FC236}">
                <a16:creationId xmlns:a16="http://schemas.microsoft.com/office/drawing/2014/main" id="{88B45AE4-4F85-8BB1-A383-2F7DF186EA79}"/>
              </a:ext>
            </a:extLst>
          </p:cNvPr>
          <p:cNvCxnSpPr>
            <a:cxnSpLocks/>
          </p:cNvCxnSpPr>
          <p:nvPr/>
        </p:nvCxnSpPr>
        <p:spPr>
          <a:xfrm>
            <a:off x="2864305" y="15121547"/>
            <a:ext cx="286974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5" name="Straight Connector 1144">
            <a:extLst>
              <a:ext uri="{FF2B5EF4-FFF2-40B4-BE49-F238E27FC236}">
                <a16:creationId xmlns:a16="http://schemas.microsoft.com/office/drawing/2014/main" id="{9CCE939C-4290-E6E4-A22E-9F28ED6E4019}"/>
              </a:ext>
            </a:extLst>
          </p:cNvPr>
          <p:cNvCxnSpPr>
            <a:cxnSpLocks/>
          </p:cNvCxnSpPr>
          <p:nvPr/>
        </p:nvCxnSpPr>
        <p:spPr>
          <a:xfrm flipV="1">
            <a:off x="5734050" y="15079720"/>
            <a:ext cx="237868" cy="4106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1" name="Straight Connector 1150">
            <a:extLst>
              <a:ext uri="{FF2B5EF4-FFF2-40B4-BE49-F238E27FC236}">
                <a16:creationId xmlns:a16="http://schemas.microsoft.com/office/drawing/2014/main" id="{68E80829-1BF9-BCA8-FF4B-FE30DC3049F9}"/>
              </a:ext>
            </a:extLst>
          </p:cNvPr>
          <p:cNvCxnSpPr>
            <a:cxnSpLocks/>
          </p:cNvCxnSpPr>
          <p:nvPr/>
        </p:nvCxnSpPr>
        <p:spPr>
          <a:xfrm>
            <a:off x="5962650" y="15079720"/>
            <a:ext cx="381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4" name="Straight Connector 1153">
            <a:extLst>
              <a:ext uri="{FF2B5EF4-FFF2-40B4-BE49-F238E27FC236}">
                <a16:creationId xmlns:a16="http://schemas.microsoft.com/office/drawing/2014/main" id="{1D5F6F70-540E-B236-3F62-5E59AB26FA86}"/>
              </a:ext>
            </a:extLst>
          </p:cNvPr>
          <p:cNvCxnSpPr>
            <a:cxnSpLocks/>
          </p:cNvCxnSpPr>
          <p:nvPr/>
        </p:nvCxnSpPr>
        <p:spPr>
          <a:xfrm flipV="1">
            <a:off x="6343650" y="15008315"/>
            <a:ext cx="138923" cy="7293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7" name="Straight Connector 1156">
            <a:extLst>
              <a:ext uri="{FF2B5EF4-FFF2-40B4-BE49-F238E27FC236}">
                <a16:creationId xmlns:a16="http://schemas.microsoft.com/office/drawing/2014/main" id="{46F92D58-F234-5006-5A64-438224716249}"/>
              </a:ext>
            </a:extLst>
          </p:cNvPr>
          <p:cNvCxnSpPr>
            <a:cxnSpLocks/>
          </p:cNvCxnSpPr>
          <p:nvPr/>
        </p:nvCxnSpPr>
        <p:spPr>
          <a:xfrm flipV="1">
            <a:off x="6498399" y="14928850"/>
            <a:ext cx="835851" cy="8919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1" name="Straight Arrow Connector 1160">
            <a:extLst>
              <a:ext uri="{FF2B5EF4-FFF2-40B4-BE49-F238E27FC236}">
                <a16:creationId xmlns:a16="http://schemas.microsoft.com/office/drawing/2014/main" id="{1EB580BA-FD94-2AB8-149C-921D26A3CDFA}"/>
              </a:ext>
            </a:extLst>
          </p:cNvPr>
          <p:cNvCxnSpPr>
            <a:cxnSpLocks/>
            <a:stCxn id="1163" idx="0"/>
          </p:cNvCxnSpPr>
          <p:nvPr/>
        </p:nvCxnSpPr>
        <p:spPr>
          <a:xfrm flipH="1" flipV="1">
            <a:off x="2228850" y="15462250"/>
            <a:ext cx="894225" cy="1353923"/>
          </a:xfrm>
          <a:prstGeom prst="straightConnector1">
            <a:avLst/>
          </a:prstGeom>
          <a:ln>
            <a:solidFill>
              <a:schemeClr val="tx1"/>
            </a:solidFill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3" name="TextBox 1162">
            <a:extLst>
              <a:ext uri="{FF2B5EF4-FFF2-40B4-BE49-F238E27FC236}">
                <a16:creationId xmlns:a16="http://schemas.microsoft.com/office/drawing/2014/main" id="{E2C04C2D-AC68-5001-DDF7-8343F187E08F}"/>
              </a:ext>
            </a:extLst>
          </p:cNvPr>
          <p:cNvSpPr txBox="1"/>
          <p:nvPr/>
        </p:nvSpPr>
        <p:spPr>
          <a:xfrm>
            <a:off x="2242796" y="16816173"/>
            <a:ext cx="1760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Pareto frontier</a:t>
            </a:r>
          </a:p>
        </p:txBody>
      </p:sp>
      <p:cxnSp>
        <p:nvCxnSpPr>
          <p:cNvPr id="1166" name="Straight Arrow Connector 1165">
            <a:extLst>
              <a:ext uri="{FF2B5EF4-FFF2-40B4-BE49-F238E27FC236}">
                <a16:creationId xmlns:a16="http://schemas.microsoft.com/office/drawing/2014/main" id="{CEC50D15-EABF-DEDF-053C-DB29B1B925CB}"/>
              </a:ext>
            </a:extLst>
          </p:cNvPr>
          <p:cNvCxnSpPr>
            <a:cxnSpLocks/>
          </p:cNvCxnSpPr>
          <p:nvPr/>
        </p:nvCxnSpPr>
        <p:spPr>
          <a:xfrm flipV="1">
            <a:off x="2847604" y="15172052"/>
            <a:ext cx="13340" cy="923330"/>
          </a:xfrm>
          <a:prstGeom prst="straightConnector1">
            <a:avLst/>
          </a:prstGeom>
          <a:ln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0" name="Straight Arrow Connector 1169">
            <a:extLst>
              <a:ext uri="{FF2B5EF4-FFF2-40B4-BE49-F238E27FC236}">
                <a16:creationId xmlns:a16="http://schemas.microsoft.com/office/drawing/2014/main" id="{B1AF6094-42F4-4194-515A-3CE6A9F7C54E}"/>
              </a:ext>
            </a:extLst>
          </p:cNvPr>
          <p:cNvCxnSpPr>
            <a:cxnSpLocks/>
          </p:cNvCxnSpPr>
          <p:nvPr/>
        </p:nvCxnSpPr>
        <p:spPr>
          <a:xfrm flipV="1">
            <a:off x="2847604" y="15197747"/>
            <a:ext cx="2770986" cy="897635"/>
          </a:xfrm>
          <a:prstGeom prst="straightConnector1">
            <a:avLst/>
          </a:prstGeom>
          <a:ln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3" name="Straight Arrow Connector 1172">
            <a:extLst>
              <a:ext uri="{FF2B5EF4-FFF2-40B4-BE49-F238E27FC236}">
                <a16:creationId xmlns:a16="http://schemas.microsoft.com/office/drawing/2014/main" id="{63C3BF86-C47E-1F76-4D3B-E464DEBEC5CC}"/>
              </a:ext>
            </a:extLst>
          </p:cNvPr>
          <p:cNvCxnSpPr>
            <a:cxnSpLocks/>
          </p:cNvCxnSpPr>
          <p:nvPr/>
        </p:nvCxnSpPr>
        <p:spPr>
          <a:xfrm flipV="1">
            <a:off x="2847604" y="15120787"/>
            <a:ext cx="3154387" cy="974595"/>
          </a:xfrm>
          <a:prstGeom prst="straightConnector1">
            <a:avLst/>
          </a:prstGeom>
          <a:ln>
            <a:solidFill>
              <a:srgbClr val="C00000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6" name="TextBox 1175">
            <a:extLst>
              <a:ext uri="{FF2B5EF4-FFF2-40B4-BE49-F238E27FC236}">
                <a16:creationId xmlns:a16="http://schemas.microsoft.com/office/drawing/2014/main" id="{38C7F81F-4A5F-0B1C-E515-34427ADB7890}"/>
              </a:ext>
            </a:extLst>
          </p:cNvPr>
          <p:cNvSpPr txBox="1"/>
          <p:nvPr/>
        </p:nvSpPr>
        <p:spPr>
          <a:xfrm>
            <a:off x="3874531" y="15657048"/>
            <a:ext cx="21274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Possible adaptation pathways</a:t>
            </a:r>
          </a:p>
        </p:txBody>
      </p:sp>
      <p:sp>
        <p:nvSpPr>
          <p:cNvPr id="1177" name="Rectangle: Rounded Corners 1176">
            <a:extLst>
              <a:ext uri="{FF2B5EF4-FFF2-40B4-BE49-F238E27FC236}">
                <a16:creationId xmlns:a16="http://schemas.microsoft.com/office/drawing/2014/main" id="{8C8D4EFF-9D8F-276E-EF91-2B141B7D3AFF}"/>
              </a:ext>
            </a:extLst>
          </p:cNvPr>
          <p:cNvSpPr/>
          <p:nvPr/>
        </p:nvSpPr>
        <p:spPr>
          <a:xfrm>
            <a:off x="5087077" y="16431535"/>
            <a:ext cx="3680838" cy="18614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178" name="TextBox 1177">
            <a:extLst>
              <a:ext uri="{FF2B5EF4-FFF2-40B4-BE49-F238E27FC236}">
                <a16:creationId xmlns:a16="http://schemas.microsoft.com/office/drawing/2014/main" id="{16589E96-1D2B-EFE6-3D16-8846487F85D1}"/>
              </a:ext>
            </a:extLst>
          </p:cNvPr>
          <p:cNvSpPr txBox="1"/>
          <p:nvPr/>
        </p:nvSpPr>
        <p:spPr>
          <a:xfrm>
            <a:off x="5154079" y="16525561"/>
            <a:ext cx="36138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Robustness</a:t>
            </a:r>
            <a:r>
              <a:rPr lang="en-GB" dirty="0"/>
              <a:t> - The fraction of epochs in which a given design option falls in the pareto frontier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b="1" dirty="0"/>
              <a:t>Adaptability</a:t>
            </a:r>
            <a:r>
              <a:rPr lang="en-GB" dirty="0"/>
              <a:t> – The number of viable and beneficial adaptability pathways a design has</a:t>
            </a:r>
          </a:p>
          <a:p>
            <a:endParaRPr lang="en-GB" dirty="0"/>
          </a:p>
        </p:txBody>
      </p:sp>
      <p:pic>
        <p:nvPicPr>
          <p:cNvPr id="1181" name="Picture 4" descr="Download Free Substation Icons in PNG &amp; SVG">
            <a:extLst>
              <a:ext uri="{FF2B5EF4-FFF2-40B4-BE49-F238E27FC236}">
                <a16:creationId xmlns:a16="http://schemas.microsoft.com/office/drawing/2014/main" id="{E5ED44E5-52A8-A003-4775-00061B638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83577" y="13864977"/>
            <a:ext cx="828886" cy="828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2" name="Picture 6" descr="Clock - Free icons">
            <a:extLst>
              <a:ext uri="{FF2B5EF4-FFF2-40B4-BE49-F238E27FC236}">
                <a16:creationId xmlns:a16="http://schemas.microsoft.com/office/drawing/2014/main" id="{D49E9867-DA66-1770-D29A-6126908405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224" y="5810312"/>
            <a:ext cx="718931" cy="718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4" name="Picture 1183">
            <a:extLst>
              <a:ext uri="{FF2B5EF4-FFF2-40B4-BE49-F238E27FC236}">
                <a16:creationId xmlns:a16="http://schemas.microsoft.com/office/drawing/2014/main" id="{E7108251-6C99-56D1-DB2A-945C9B45B4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" t="3394" r="7794" b="12294"/>
          <a:stretch>
            <a:fillRect/>
          </a:stretch>
        </p:blipFill>
        <p:spPr>
          <a:xfrm>
            <a:off x="11733786" y="3477972"/>
            <a:ext cx="1113780" cy="1374563"/>
          </a:xfrm>
          <a:prstGeom prst="ellipse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1546E3-3AC6-123F-C90D-62B0F6ACAA4A}"/>
              </a:ext>
            </a:extLst>
          </p:cNvPr>
          <p:cNvSpPr txBox="1"/>
          <p:nvPr/>
        </p:nvSpPr>
        <p:spPr>
          <a:xfrm>
            <a:off x="471440" y="14649534"/>
            <a:ext cx="176055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Epoch 1 of 400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5A7B5A2490A8468E81B1E6E0B6ABF7" ma:contentTypeVersion="13" ma:contentTypeDescription="Create a new document." ma:contentTypeScope="" ma:versionID="ffe04dce32536180cfb2ccda045e19be">
  <xsd:schema xmlns:xsd="http://www.w3.org/2001/XMLSchema" xmlns:xs="http://www.w3.org/2001/XMLSchema" xmlns:p="http://schemas.microsoft.com/office/2006/metadata/properties" xmlns:ns2="77fd9fe9-dfd7-4b79-b5a7-0f77302453dd" xmlns:ns3="b32acc4a-7c2b-4b5c-8e62-035bf1471975" targetNamespace="http://schemas.microsoft.com/office/2006/metadata/properties" ma:root="true" ma:fieldsID="a1a3aac34b1df8f802e68368d7191b8d" ns2:_="" ns3:_="">
    <xsd:import namespace="77fd9fe9-dfd7-4b79-b5a7-0f77302453dd"/>
    <xsd:import namespace="b32acc4a-7c2b-4b5c-8e62-035bf14719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fd9fe9-dfd7-4b79-b5a7-0f77302453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eeb44a9-b924-44d0-8ed9-f8b504a4ba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2acc4a-7c2b-4b5c-8e62-035bf147197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cbba97e-c029-410c-b214-9a5cc2d187aa}" ma:internalName="TaxCatchAll" ma:showField="CatchAllData" ma:web="b32acc4a-7c2b-4b5c-8e62-035bf147197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32acc4a-7c2b-4b5c-8e62-035bf1471975" xsi:nil="true"/>
    <lcf76f155ced4ddcb4097134ff3c332f xmlns="77fd9fe9-dfd7-4b79-b5a7-0f77302453d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54B32D0-D82B-4966-A1C8-E15A8379E189}"/>
</file>

<file path=customXml/itemProps2.xml><?xml version="1.0" encoding="utf-8"?>
<ds:datastoreItem xmlns:ds="http://schemas.openxmlformats.org/officeDocument/2006/customXml" ds:itemID="{592DABFC-3AE7-4130-A4AE-29B6C0A47122}"/>
</file>

<file path=customXml/itemProps3.xml><?xml version="1.0" encoding="utf-8"?>
<ds:datastoreItem xmlns:ds="http://schemas.openxmlformats.org/officeDocument/2006/customXml" ds:itemID="{938F2319-078F-45DD-A5A8-62BFCCB0195D}"/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3156</TotalTime>
  <Words>293</Words>
  <Application>Microsoft Office PowerPoint</Application>
  <PresentationFormat>Custom</PresentationFormat>
  <Paragraphs>33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 Roberts</dc:creator>
  <cp:lastModifiedBy>Adam Duncan</cp:lastModifiedBy>
  <cp:revision>6</cp:revision>
  <dcterms:created xsi:type="dcterms:W3CDTF">2021-09-07T13:51:51Z</dcterms:created>
  <dcterms:modified xsi:type="dcterms:W3CDTF">2026-09-02T12:25:50Z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2021-09-07T00:00:00Z</vt:filetime>
  </property>
  <property fmtid="{D5CDD505-2E9C-101B-9397-08002B2CF9AE}" pid="3" name="Creator">
    <vt:lpwstr>Acrobat PDFMaker 21 for PowerPoint</vt:lpwstr>
  </property>
  <property fmtid="{D5CDD505-2E9C-101B-9397-08002B2CF9AE}" pid="4" name="LastSaved">
    <vt:filetime>2021-09-07T00:00:00Z</vt:filetime>
  </property>
  <property fmtid="{D5CDD505-2E9C-101B-9397-08002B2CF9AE}" pid="5" name="ContentTypeId">
    <vt:lpwstr>0x010100035A7B5A2490A8468E81B1E6E0B6ABF7</vt:lpwstr>
  </property>
</Properties>
</file>