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0B8B1-177B-465A-BCBB-59D232509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3E3B22-7125-4868-B0BB-4D22C85FFF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5A26A-16AA-4847-B55E-359CB6C3A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FCF7C-2C19-45A9-86C6-8A352238B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74948-5B49-47C2-98AA-5D1B7037E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651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DCF00-C690-430A-81A5-CAA85AAB3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D6EA10-3A82-4A49-B5A9-D06345127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E034D-5110-409C-8795-76C778FA6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001B2-E029-43E0-993D-2EB248F0F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90B48-0324-4328-BB62-9F90745C8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50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45476F-0FC6-4304-A9D7-18AC2246AE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E89E8B-BB4D-4D2F-B4F9-EC17EB085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62CC63-73B8-4BEC-AF38-99885CD9D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F3ED03-52BA-4811-B91D-466AE2F66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A14AA-5340-42A8-8C7E-444AFF330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21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01F70-62BC-4C36-A795-BA6B2DE63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787F3-F5AF-48ED-96C4-616898DB2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7B13A-8663-4454-AF8D-D9708A57B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1FF34-2D9D-4179-98AA-D5646F30F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7925D-5742-435A-AD8F-042984045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799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9F64B-EA8A-4EA1-9DEA-A2A416D1C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E1FBF7-386C-417F-8215-AE80AB5F91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87A41D-3015-4C87-B649-E349E219E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E5B42-F685-453A-9255-C20F94020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96197-B581-4B09-AC58-21EF7B4A3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2641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6753B-B8E3-4B61-8412-88FDFF746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923EC-A1BB-4F0F-99B0-8FF1319A15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F782D2-67D9-4611-A08C-F86B7E71A9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419649-681D-438C-9ADE-DDA267368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22A811-FA76-460C-8600-B717C21236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60BA66-CD5E-4EBB-AB53-43CC1291D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264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07D47-6205-4DE8-A95D-BF9297D7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B5B402-CF9A-4CEA-82AF-C6376E89E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FE2A1C-5282-4796-89F4-FEEA006AB8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0FD9C0-1191-4A41-8552-1DD63DE39A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3A708A-300C-48C6-9526-10BC4DE8F0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6F15AA-8113-4028-AA2E-093D1DECD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3AD417-2497-4A2E-8164-EE8F128A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9CFE8F3-080D-455A-8E97-AD98E15AD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074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284EF-05D7-4695-9380-D55558A20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499A8D-139A-4FA6-83BE-A2C894B92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E8B819-7B03-483E-A035-48C3F0C84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F95786-A6CA-4347-BB04-E7E1E248F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2452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78BC31-386E-46CE-82C7-DB6C2754B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39425F-3432-4AAA-BC20-BA1F7837C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1570CB-A4AA-4AA5-8A19-CC47A23A0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511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32412-447F-4D95-B723-4E5AFE743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6A3D6-F762-46D2-97D6-4C6732971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6132C1-A603-42C7-AD6A-9C20217C6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F5688-928B-4514-914B-53562A4A8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EF05BA-5028-4A6C-83BB-1AC461992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26F051-984B-454C-A631-0A4F36EC0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3115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5670C-9423-49FD-9EF9-47A4EB630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7AEBA0-F6F4-4BE0-A6F8-492AD73D7D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9E36C8-9EF4-4F9D-9D4B-10C69A0AA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4FD544-1E25-46FA-B548-26F76D71B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0A36B-FA0F-4A1E-ACEB-C491C9FCBD80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EE3ADE-E8B2-4C24-B428-25DDE0919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222AA-5F34-41D2-B02C-468AD2F80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821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AC2C2D-5B61-445D-BC1B-A2167DF3B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046CFA-107C-41F9-9168-70E28BD19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090ACF-31FD-4CBB-BFF7-5268AC599A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0A36B-FA0F-4A1E-ACEB-C491C9FCBD80}" type="datetimeFigureOut">
              <a:rPr lang="en-GB" smtClean="0"/>
              <a:t>11/11/2025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F2B6FB-E6CB-4FC7-8E74-F6F87863F8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FDA374-46E6-4882-A6AB-F643A89DD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E0EF1-F67E-4C10-A1C6-46BF521614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19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energy.ox.ac.uk/events/event/energy-seminar-week-7-raising-the-standard-can-international-standards-help-save-energy-and-carbon/" TargetMode="External"/><Relationship Id="rId13" Type="http://schemas.openxmlformats.org/officeDocument/2006/relationships/image" Target="../media/image4.png"/><Relationship Id="rId3" Type="http://schemas.openxmlformats.org/officeDocument/2006/relationships/hyperlink" Target="https://www.energy.ox.ac.uk/events/event/energy-seminar-mt25-week-2-an-energy-supplier-perspective-from-e-on-in-the-uk/" TargetMode="External"/><Relationship Id="rId7" Type="http://schemas.openxmlformats.org/officeDocument/2006/relationships/hyperlink" Target="https://www.energy.ox.ac.uk/events/event/energy-seminar-mt25-week-6-exploring-digitalisations-footprint/" TargetMode="External"/><Relationship Id="rId12" Type="http://schemas.openxmlformats.org/officeDocument/2006/relationships/image" Target="../media/image3.png"/><Relationship Id="rId2" Type="http://schemas.openxmlformats.org/officeDocument/2006/relationships/hyperlink" Target="https://www.energy.ox.ac.uk/events/event/energy-seminar-mt25-week-1-the-billion-pound-opportunity-to-make-clean-power-2030-more-affordable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energy.ox.ac.uk/events/event/energy-seminar-mt25-week-5-innovations-for-zero-carbon-heating-and-cooling-the-path-to-net-zero-buildings-by-2050/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www.energy.ox.ac.uk/events/event/energy-seminar-mt25-week-4-energy-abundance-powerful-vision-for-a-better-future-or-a-flawed-fantasy/" TargetMode="External"/><Relationship Id="rId10" Type="http://schemas.openxmlformats.org/officeDocument/2006/relationships/image" Target="../media/image1.png"/><Relationship Id="rId4" Type="http://schemas.openxmlformats.org/officeDocument/2006/relationships/hyperlink" Target="https://www.energy.ox.ac.uk/events/event/energy-seminar-mt25-week-3-beyond-the-bms-leveraging-predictive-analytics-for-smarter-energy-storage/" TargetMode="External"/><Relationship Id="rId9" Type="http://schemas.openxmlformats.org/officeDocument/2006/relationships/hyperlink" Target="Term%20card%20MT23%20seminars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59AB7-2184-4A31-ADA1-5C45B42734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04404" y="1765884"/>
            <a:ext cx="9144000" cy="1149844"/>
          </a:xfrm>
        </p:spPr>
        <p:txBody>
          <a:bodyPr>
            <a:normAutofit/>
          </a:bodyPr>
          <a:lstStyle/>
          <a:p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Seminar Series Michaelmas term 2025</a:t>
            </a:r>
            <a:b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5pm – 6.15pm</a:t>
            </a:r>
            <a:b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2400" b="1" dirty="0">
                <a:latin typeface="Calibri" panose="020F0502020204030204" pitchFamily="34" charset="0"/>
                <a:cs typeface="Calibri" panose="020F0502020204030204" pitchFamily="34" charset="0"/>
              </a:rPr>
              <a:t>School of Geography, Oxford University, OX1 3QY</a:t>
            </a:r>
            <a:endParaRPr lang="en-GB" sz="24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14E625-01A4-42C1-9A33-628DBB87A5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3831" y="2915728"/>
            <a:ext cx="9144000" cy="3847382"/>
          </a:xfrm>
        </p:spPr>
        <p:txBody>
          <a:bodyPr>
            <a:noAutofit/>
          </a:bodyPr>
          <a:lstStyle/>
          <a:p>
            <a:pPr algn="l"/>
            <a:r>
              <a:rPr lang="en-GB" sz="1400" b="1" dirty="0">
                <a:solidFill>
                  <a:srgbClr val="002060"/>
                </a:solidFill>
              </a:rPr>
              <a:t>Week 1: 14</a:t>
            </a:r>
            <a:r>
              <a:rPr lang="en-GB" sz="1400" b="1" baseline="30000" dirty="0">
                <a:solidFill>
                  <a:srgbClr val="002060"/>
                </a:solidFill>
              </a:rPr>
              <a:t>th</a:t>
            </a:r>
            <a:r>
              <a:rPr lang="en-GB" sz="1400" b="1" dirty="0">
                <a:solidFill>
                  <a:srgbClr val="002060"/>
                </a:solidFill>
              </a:rPr>
              <a:t> October - </a:t>
            </a:r>
            <a:r>
              <a:rPr lang="en-GB" sz="1400" dirty="0">
                <a:solidFill>
                  <a:srgbClr val="002060"/>
                </a:solidFill>
              </a:rPr>
              <a:t>  Joe Kwiatkowski, Matched Energy - </a:t>
            </a:r>
            <a:r>
              <a:rPr lang="en-GB" sz="1400" dirty="0">
                <a:solidFill>
                  <a:srgbClr val="002060"/>
                </a:solidFill>
                <a:hlinkClick r:id="rId2"/>
              </a:rPr>
              <a:t>The Billion-Pound Opportunity to Make Clean Power 2030 More Affordable</a:t>
            </a:r>
            <a:r>
              <a:rPr lang="en-GB" sz="1400" dirty="0">
                <a:solidFill>
                  <a:srgbClr val="002060"/>
                </a:solidFill>
              </a:rPr>
              <a:t> DESERT ROOM</a:t>
            </a:r>
          </a:p>
          <a:p>
            <a:pPr algn="l"/>
            <a:r>
              <a:rPr lang="en-GB" sz="1400" b="1" dirty="0"/>
              <a:t>Week 2: 21</a:t>
            </a:r>
            <a:r>
              <a:rPr lang="en-GB" sz="1400" b="1" baseline="30000" dirty="0"/>
              <a:t>st</a:t>
            </a:r>
            <a:r>
              <a:rPr lang="en-GB" sz="1400" b="1" dirty="0"/>
              <a:t> October  </a:t>
            </a:r>
            <a:r>
              <a:rPr lang="en-GB" sz="1400" dirty="0"/>
              <a:t>- Chetan Lad, E.ON UK – </a:t>
            </a:r>
            <a:r>
              <a:rPr lang="en-GB" sz="1400" dirty="0">
                <a:hlinkClick r:id="rId3"/>
              </a:rPr>
              <a:t>An energy supplier perspective from E.ON in the UK</a:t>
            </a:r>
            <a:r>
              <a:rPr lang="en-GB" sz="1400" dirty="0"/>
              <a:t> DESERT ROOM</a:t>
            </a:r>
          </a:p>
          <a:p>
            <a:pPr algn="l"/>
            <a:r>
              <a:rPr lang="en-GB" sz="1400" b="1" dirty="0">
                <a:solidFill>
                  <a:srgbClr val="002060"/>
                </a:solidFill>
              </a:rPr>
              <a:t>Week 3: 28</a:t>
            </a:r>
            <a:r>
              <a:rPr lang="en-GB" sz="1400" b="1" baseline="30000" dirty="0">
                <a:solidFill>
                  <a:srgbClr val="002060"/>
                </a:solidFill>
              </a:rPr>
              <a:t>th</a:t>
            </a:r>
            <a:r>
              <a:rPr lang="en-GB" sz="1400" b="1" dirty="0">
                <a:solidFill>
                  <a:srgbClr val="002060"/>
                </a:solidFill>
              </a:rPr>
              <a:t> October  - </a:t>
            </a:r>
            <a:r>
              <a:rPr lang="en-GB" sz="1400" dirty="0">
                <a:solidFill>
                  <a:srgbClr val="002060"/>
                </a:solidFill>
              </a:rPr>
              <a:t>Elizabeth Oliphant, </a:t>
            </a:r>
            <a:r>
              <a:rPr lang="en-GB" sz="1400" dirty="0" err="1">
                <a:solidFill>
                  <a:srgbClr val="002060"/>
                </a:solidFill>
              </a:rPr>
              <a:t>Accure</a:t>
            </a:r>
            <a:r>
              <a:rPr lang="en-GB" sz="1400" dirty="0">
                <a:solidFill>
                  <a:srgbClr val="002060"/>
                </a:solidFill>
              </a:rPr>
              <a:t> – </a:t>
            </a:r>
            <a:r>
              <a:rPr lang="en-GB" sz="1400" dirty="0">
                <a:solidFill>
                  <a:srgbClr val="002060"/>
                </a:solidFill>
                <a:hlinkClick r:id="rId4"/>
              </a:rPr>
              <a:t>Beyond the BMS: Leveraging predictive analytics for smarter energy storage</a:t>
            </a:r>
            <a:r>
              <a:rPr lang="en-GB" sz="1400" dirty="0">
                <a:solidFill>
                  <a:srgbClr val="002060"/>
                </a:solidFill>
              </a:rPr>
              <a:t> DESERT ROOM</a:t>
            </a:r>
            <a:endParaRPr lang="en-GB" sz="1400" b="1" dirty="0">
              <a:solidFill>
                <a:srgbClr val="002060"/>
              </a:solidFill>
            </a:endParaRPr>
          </a:p>
          <a:p>
            <a:pPr algn="l"/>
            <a:r>
              <a:rPr lang="en-GB" sz="1400" b="1" dirty="0"/>
              <a:t>Week 4: 4</a:t>
            </a:r>
            <a:r>
              <a:rPr lang="en-GB" sz="1400" b="1" baseline="30000" dirty="0"/>
              <a:t>th</a:t>
            </a:r>
            <a:r>
              <a:rPr lang="en-GB" sz="1400" b="1" dirty="0"/>
              <a:t> November – </a:t>
            </a:r>
            <a:r>
              <a:rPr lang="en-GB" sz="1400" dirty="0"/>
              <a:t>Tina Fawcett, ECI, University of Oxford – </a:t>
            </a:r>
            <a:r>
              <a:rPr lang="en-GB" sz="1400" dirty="0">
                <a:hlinkClick r:id="rId5"/>
              </a:rPr>
              <a:t>Energy Abundance: Powerful vision for a better future or a flawed fantasy</a:t>
            </a:r>
            <a:r>
              <a:rPr lang="en-GB" sz="1400" dirty="0"/>
              <a:t> DIVERSITY ROOM</a:t>
            </a:r>
            <a:endParaRPr lang="en-GB" sz="1400" i="1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400" b="1" dirty="0">
                <a:solidFill>
                  <a:srgbClr val="002060"/>
                </a:solidFill>
              </a:rPr>
              <a:t>Week 5: 11</a:t>
            </a:r>
            <a:r>
              <a:rPr lang="en-GB" sz="1400" b="1" baseline="30000" dirty="0">
                <a:solidFill>
                  <a:srgbClr val="002060"/>
                </a:solidFill>
              </a:rPr>
              <a:t>th</a:t>
            </a:r>
            <a:r>
              <a:rPr lang="en-GB" sz="1400" b="1" dirty="0">
                <a:solidFill>
                  <a:srgbClr val="002060"/>
                </a:solidFill>
              </a:rPr>
              <a:t> November - </a:t>
            </a:r>
            <a:r>
              <a:rPr lang="en-GB" sz="1400" dirty="0">
                <a:solidFill>
                  <a:srgbClr val="002060"/>
                </a:solidFill>
              </a:rPr>
              <a:t>Jesus Lizana, Engineering Science, University of Oxford – </a:t>
            </a:r>
            <a:r>
              <a:rPr lang="en-GB" sz="1400" dirty="0">
                <a:solidFill>
                  <a:srgbClr val="002060"/>
                </a:solidFill>
                <a:hlinkClick r:id="rId6"/>
              </a:rPr>
              <a:t>Innovations for zero-carbon heating and cooling: The path to net zero buildings by 2050</a:t>
            </a:r>
            <a:r>
              <a:rPr lang="en-GB" sz="1400" dirty="0">
                <a:solidFill>
                  <a:srgbClr val="002060"/>
                </a:solidFill>
              </a:rPr>
              <a:t> DIVERSITY ROOM</a:t>
            </a:r>
          </a:p>
          <a:p>
            <a:pPr algn="l"/>
            <a:r>
              <a:rPr lang="en-GB" sz="1400" b="1" dirty="0"/>
              <a:t>Week 6: 18</a:t>
            </a:r>
            <a:r>
              <a:rPr lang="en-GB" sz="1400" b="1" baseline="30000" dirty="0"/>
              <a:t>th</a:t>
            </a:r>
            <a:r>
              <a:rPr lang="en-GB" sz="1400" b="1" dirty="0"/>
              <a:t> November – </a:t>
            </a:r>
            <a:r>
              <a:rPr lang="en-GB" sz="1400" dirty="0"/>
              <a:t>Dr Yee Van Fan, Environmental Change Institute, University of Oxford – </a:t>
            </a:r>
            <a:r>
              <a:rPr lang="en-GB" sz="1400" dirty="0">
                <a:hlinkClick r:id="rId7"/>
              </a:rPr>
              <a:t>Exploring digitalisation’s footprint</a:t>
            </a:r>
            <a:r>
              <a:rPr lang="en-GB" sz="1400" dirty="0"/>
              <a:t> DIVERSITY ROOM</a:t>
            </a:r>
          </a:p>
          <a:p>
            <a:pPr algn="l"/>
            <a:r>
              <a:rPr lang="en-GB" sz="1400" b="1" dirty="0">
                <a:solidFill>
                  <a:srgbClr val="002060"/>
                </a:solidFill>
              </a:rPr>
              <a:t>Week 7: 25</a:t>
            </a:r>
            <a:r>
              <a:rPr lang="en-GB" sz="1400" b="1" baseline="30000" dirty="0">
                <a:solidFill>
                  <a:srgbClr val="002060"/>
                </a:solidFill>
              </a:rPr>
              <a:t>th</a:t>
            </a:r>
            <a:r>
              <a:rPr lang="en-GB" sz="1400" b="1" dirty="0">
                <a:solidFill>
                  <a:srgbClr val="002060"/>
                </a:solidFill>
              </a:rPr>
              <a:t> November – </a:t>
            </a:r>
            <a:r>
              <a:rPr lang="en-GB" sz="1400" dirty="0">
                <a:solidFill>
                  <a:srgbClr val="002060"/>
                </a:solidFill>
              </a:rPr>
              <a:t>Ian Byrne</a:t>
            </a:r>
            <a:r>
              <a:rPr lang="en-GB" sz="1400">
                <a:solidFill>
                  <a:srgbClr val="002060"/>
                </a:solidFill>
              </a:rPr>
              <a:t>, IBECCS </a:t>
            </a:r>
            <a:r>
              <a:rPr lang="en-GB" sz="1400" dirty="0">
                <a:solidFill>
                  <a:srgbClr val="002060"/>
                </a:solidFill>
              </a:rPr>
              <a:t>– </a:t>
            </a:r>
            <a:r>
              <a:rPr lang="en-GB" sz="14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hlinkClick r:id="rId8"/>
              </a:rPr>
              <a:t>Raising the Standard – Can international standard help save energy and carbon? </a:t>
            </a:r>
            <a:r>
              <a:rPr lang="en-GB" sz="1400" dirty="0">
                <a:solidFill>
                  <a:srgbClr val="1F497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DESERT ROOM</a:t>
            </a:r>
            <a:endParaRPr lang="en-GB" sz="1400" b="1" dirty="0">
              <a:solidFill>
                <a:srgbClr val="002060"/>
              </a:solidFill>
            </a:endParaRPr>
          </a:p>
          <a:p>
            <a:pPr algn="l"/>
            <a:r>
              <a:rPr lang="en-GB" sz="1400" b="1" dirty="0"/>
              <a:t>Week 8: 2</a:t>
            </a:r>
            <a:r>
              <a:rPr lang="en-GB" sz="1400" b="1" baseline="30000" dirty="0"/>
              <a:t>nd</a:t>
            </a:r>
            <a:r>
              <a:rPr lang="en-GB" sz="1400" b="1" dirty="0"/>
              <a:t> December – </a:t>
            </a:r>
            <a:r>
              <a:rPr lang="en-GB" sz="1400" dirty="0"/>
              <a:t>Panel Discussion, James Durrant, Robert Hoye: Chemistry at Oxford and the Energy Transition: research contributions past and present, and future plans DIVERSITY ROOM</a:t>
            </a:r>
          </a:p>
        </p:txBody>
      </p:sp>
      <p:pic>
        <p:nvPicPr>
          <p:cNvPr id="17" name="Picture 16">
            <a:hlinkClick r:id="rId9" action="ppaction://hlinkpres?slideindex=1&amp;slidetitle="/>
            <a:extLst>
              <a:ext uri="{FF2B5EF4-FFF2-40B4-BE49-F238E27FC236}">
                <a16:creationId xmlns:a16="http://schemas.microsoft.com/office/drawing/2014/main" id="{4A5169CC-EBFC-41B9-B6D8-E97DD713498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593584" cy="156092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A32AC0B-BF02-4075-A9F9-7681DE80454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662" y="11443"/>
            <a:ext cx="3408338" cy="1549483"/>
          </a:xfrm>
          <a:prstGeom prst="rect">
            <a:avLst/>
          </a:prstGeom>
        </p:spPr>
      </p:pic>
      <p:pic>
        <p:nvPicPr>
          <p:cNvPr id="9" name="Picture 8" descr="A blue background with white text&#10;&#10;AI-generated content may be incorrect.">
            <a:extLst>
              <a:ext uri="{FF2B5EF4-FFF2-40B4-BE49-F238E27FC236}">
                <a16:creationId xmlns:a16="http://schemas.microsoft.com/office/drawing/2014/main" id="{56E37439-8714-49BC-7239-7C64BAB3695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43"/>
            <a:ext cx="8593584" cy="1549483"/>
          </a:xfrm>
          <a:prstGeom prst="rect">
            <a:avLst/>
          </a:prstGeom>
        </p:spPr>
      </p:pic>
      <p:pic>
        <p:nvPicPr>
          <p:cNvPr id="6" name="Picture 5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844160D2-0DBB-1A8E-BE6D-EDD72EB9723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0375" y="4994695"/>
            <a:ext cx="1768415" cy="176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380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7423</TotalTime>
  <Words>241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Seminar Series Michaelmas term 2025 5pm – 6.15pm School of Geography, Oxford University, OX1 3QY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Parry</dc:creator>
  <cp:lastModifiedBy>Karen Parry</cp:lastModifiedBy>
  <cp:revision>180</cp:revision>
  <cp:lastPrinted>2025-10-14T13:07:38Z</cp:lastPrinted>
  <dcterms:created xsi:type="dcterms:W3CDTF">2023-04-13T09:40:02Z</dcterms:created>
  <dcterms:modified xsi:type="dcterms:W3CDTF">2025-11-11T11:20:57Z</dcterms:modified>
</cp:coreProperties>
</file>