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6"/>
  </p:handoutMasterIdLst>
  <p:sldIdLst>
    <p:sldId id="262" r:id="rId2"/>
    <p:sldId id="256" r:id="rId3"/>
    <p:sldId id="261" r:id="rId4"/>
    <p:sldId id="281" r:id="rId5"/>
    <p:sldId id="284" r:id="rId6"/>
    <p:sldId id="264" r:id="rId7"/>
    <p:sldId id="287" r:id="rId8"/>
    <p:sldId id="263" r:id="rId9"/>
    <p:sldId id="259" r:id="rId10"/>
    <p:sldId id="258" r:id="rId11"/>
    <p:sldId id="277" r:id="rId12"/>
    <p:sldId id="257" r:id="rId13"/>
    <p:sldId id="286" r:id="rId14"/>
    <p:sldId id="280" r:id="rId15"/>
  </p:sldIdLst>
  <p:sldSz cx="12192000" cy="6858000"/>
  <p:notesSz cx="6797675" cy="98742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96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54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54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E3D75D-0B34-4453-BAE1-CFFC0FD25970}" type="datetimeFigureOut">
              <a:rPr lang="en-GB" smtClean="0"/>
              <a:t>29/05/2019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8824"/>
            <a:ext cx="2945659" cy="4954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378824"/>
            <a:ext cx="2945659" cy="4954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0AB2FF-8AF1-4EDA-9862-1CC3FE8767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06659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F5921-697C-49F1-B196-51E88F5DBC4C}" type="datetimeFigureOut">
              <a:rPr lang="en-GB" smtClean="0"/>
              <a:t>29/05/2019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0FB2D-7E6C-4C99-91F2-0E1D77E5CC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85033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F5921-697C-49F1-B196-51E88F5DBC4C}" type="datetimeFigureOut">
              <a:rPr lang="en-GB" smtClean="0"/>
              <a:t>29/05/2019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0FB2D-7E6C-4C99-91F2-0E1D77E5CC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94993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F5921-697C-49F1-B196-51E88F5DBC4C}" type="datetimeFigureOut">
              <a:rPr lang="en-GB" smtClean="0"/>
              <a:t>29/05/2019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0FB2D-7E6C-4C99-91F2-0E1D77E5CC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6457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F5921-697C-49F1-B196-51E88F5DBC4C}" type="datetimeFigureOut">
              <a:rPr lang="en-GB" smtClean="0"/>
              <a:t>29/05/2019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0FB2D-7E6C-4C99-91F2-0E1D77E5CC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08987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F5921-697C-49F1-B196-51E88F5DBC4C}" type="datetimeFigureOut">
              <a:rPr lang="en-GB" smtClean="0"/>
              <a:t>29/05/2019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0FB2D-7E6C-4C99-91F2-0E1D77E5CC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5668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F5921-697C-49F1-B196-51E88F5DBC4C}" type="datetimeFigureOut">
              <a:rPr lang="en-GB" smtClean="0"/>
              <a:t>29/05/2019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0FB2D-7E6C-4C99-91F2-0E1D77E5CC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08877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F5921-697C-49F1-B196-51E88F5DBC4C}" type="datetimeFigureOut">
              <a:rPr lang="en-GB" smtClean="0"/>
              <a:t>29/05/2019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0FB2D-7E6C-4C99-91F2-0E1D77E5CC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59837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F5921-697C-49F1-B196-51E88F5DBC4C}" type="datetimeFigureOut">
              <a:rPr lang="en-GB" smtClean="0"/>
              <a:t>29/05/2019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0FB2D-7E6C-4C99-91F2-0E1D77E5CC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72163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F5921-697C-49F1-B196-51E88F5DBC4C}" type="datetimeFigureOut">
              <a:rPr lang="en-GB" smtClean="0"/>
              <a:t>29/05/2019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0FB2D-7E6C-4C99-91F2-0E1D77E5CC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3312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F5921-697C-49F1-B196-51E88F5DBC4C}" type="datetimeFigureOut">
              <a:rPr lang="en-GB" smtClean="0"/>
              <a:t>29/05/2019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0FB2D-7E6C-4C99-91F2-0E1D77E5CC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93987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F5921-697C-49F1-B196-51E88F5DBC4C}" type="datetimeFigureOut">
              <a:rPr lang="en-GB" smtClean="0"/>
              <a:t>29/05/2019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0FB2D-7E6C-4C99-91F2-0E1D77E5CC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67990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8F5921-697C-49F1-B196-51E88F5DBC4C}" type="datetimeFigureOut">
              <a:rPr lang="en-GB" smtClean="0"/>
              <a:t>29/05/2019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A0FB2D-7E6C-4C99-91F2-0E1D77E5CC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44460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a.c.stirling@sussex.ac.uk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P.Johnstone@sussex.ac.uk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82939"/>
            <a:ext cx="12192000" cy="755481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54000" y="1109133"/>
            <a:ext cx="579808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>
                <a:solidFill>
                  <a:schemeClr val="bg1"/>
                </a:solidFill>
                <a:latin typeface="Arial Black" panose="020B0A04020102020204" pitchFamily="34" charset="0"/>
              </a:rPr>
              <a:t>ARE UK ATTACHMENTS TO NUCLEAR POWER AT LEAST PARTLY </a:t>
            </a:r>
            <a:r>
              <a:rPr lang="en-GB" sz="3200" b="1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       </a:t>
            </a:r>
          </a:p>
          <a:p>
            <a:r>
              <a:rPr lang="en-GB" sz="3200" b="1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A </a:t>
            </a:r>
            <a:r>
              <a:rPr lang="en-GB" sz="3200" b="1" dirty="0">
                <a:solidFill>
                  <a:schemeClr val="bg1"/>
                </a:solidFill>
                <a:latin typeface="Arial Black" panose="020B0A04020102020204" pitchFamily="34" charset="0"/>
              </a:rPr>
              <a:t>MILITARY ROMANCE</a:t>
            </a:r>
            <a:r>
              <a:rPr lang="en-GB" sz="3200" b="1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?</a:t>
            </a:r>
          </a:p>
          <a:p>
            <a:endParaRPr lang="en-GB" sz="3200" b="1" dirty="0">
              <a:solidFill>
                <a:schemeClr val="bg1"/>
              </a:solidFill>
              <a:latin typeface="Arial Black" panose="020B0A04020102020204" pitchFamily="34" charset="0"/>
            </a:endParaRPr>
          </a:p>
          <a:p>
            <a:r>
              <a:rPr lang="en-GB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Andy Stirling &amp; Phil Johnstone</a:t>
            </a:r>
          </a:p>
          <a:p>
            <a:endParaRPr lang="en-GB" sz="2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2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presentation to Oxford </a:t>
            </a:r>
            <a:r>
              <a:rPr lang="en-GB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Energy Network </a:t>
            </a:r>
            <a:r>
              <a:rPr lang="en-GB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colloquia series</a:t>
            </a:r>
          </a:p>
          <a:p>
            <a:r>
              <a:rPr lang="en-GB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Oxford University Centre for the Environment</a:t>
            </a:r>
          </a:p>
          <a:p>
            <a:r>
              <a:rPr lang="en-GB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Tuesday, 28</a:t>
            </a:r>
            <a:r>
              <a:rPr lang="en-GB" baseline="30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GB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May 2019</a:t>
            </a:r>
          </a:p>
          <a:p>
            <a:endParaRPr lang="en-GB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contacts</a:t>
            </a:r>
            <a:r>
              <a:rPr lang="en-GB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r>
              <a:rPr lang="en-GB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a.c.stirling@sussex.ac.uk</a:t>
            </a:r>
            <a:endParaRPr lang="en-GB" sz="1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p.johnstone@sussex.ac.uk</a:t>
            </a:r>
            <a:endParaRPr lang="en-GB" sz="2400" b="1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4180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2"/>
          <p:cNvSpPr txBox="1">
            <a:spLocks/>
          </p:cNvSpPr>
          <p:nvPr/>
        </p:nvSpPr>
        <p:spPr>
          <a:xfrm>
            <a:off x="186265" y="169690"/>
            <a:ext cx="11734800" cy="8344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sz="3200" b="1" dirty="0" smtClean="0"/>
              <a:t>Official UK defence sources </a:t>
            </a:r>
            <a:r>
              <a:rPr lang="en-GB" sz="3200" dirty="0" smtClean="0"/>
              <a:t>confirm important links</a:t>
            </a:r>
            <a:endParaRPr lang="en-GB" sz="32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48798" y="-75897"/>
            <a:ext cx="2812971" cy="1558974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200364" y="3617065"/>
            <a:ext cx="11507902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200" b="1" dirty="0" smtClean="0"/>
              <a:t>Government response</a:t>
            </a:r>
            <a:r>
              <a:rPr lang="en-GB" sz="2200" dirty="0" smtClean="0"/>
              <a:t>: that </a:t>
            </a:r>
            <a:r>
              <a:rPr lang="en-GB" sz="2200" i="1" dirty="0" smtClean="0"/>
              <a:t>“…</a:t>
            </a:r>
            <a:r>
              <a:rPr lang="en-GB" sz="2200" i="1" dirty="0"/>
              <a:t>the programme </a:t>
            </a:r>
            <a:r>
              <a:rPr lang="en-GB" sz="2200" i="1" dirty="0" smtClean="0"/>
              <a:t>seek </a:t>
            </a:r>
            <a:r>
              <a:rPr lang="en-GB" sz="2200" b="1" i="1" dirty="0" smtClean="0"/>
              <a:t>imaginative </a:t>
            </a:r>
            <a:r>
              <a:rPr lang="en-GB" sz="2200" b="1" i="1" dirty="0"/>
              <a:t>methods to better engage with the emergent civil new-build programme on nuclear matters to </a:t>
            </a:r>
            <a:r>
              <a:rPr lang="en-GB" sz="2200" b="1" i="1" dirty="0" smtClean="0"/>
              <a:t>the benefit </a:t>
            </a:r>
            <a:r>
              <a:rPr lang="en-GB" sz="2200" b="1" i="1" dirty="0"/>
              <a:t>of </a:t>
            </a:r>
            <a:r>
              <a:rPr lang="en-GB" sz="2200" b="1" i="1" dirty="0" smtClean="0"/>
              <a:t>defence </a:t>
            </a:r>
            <a:r>
              <a:rPr lang="en-GB" sz="2200" i="1" dirty="0" smtClean="0"/>
              <a:t>…; </a:t>
            </a:r>
            <a:r>
              <a:rPr lang="en-GB" sz="2200" dirty="0" smtClean="0"/>
              <a:t>[that] </a:t>
            </a:r>
            <a:r>
              <a:rPr lang="en-GB" sz="2200" i="1" dirty="0" smtClean="0"/>
              <a:t>the </a:t>
            </a:r>
            <a:r>
              <a:rPr lang="en-GB" sz="2200" i="1" dirty="0"/>
              <a:t>Research Programme Group establish a </a:t>
            </a:r>
            <a:r>
              <a:rPr lang="en-GB" sz="2200" i="1" dirty="0" err="1"/>
              <a:t>workstrand</a:t>
            </a:r>
            <a:r>
              <a:rPr lang="en-GB" sz="2200" i="1" dirty="0"/>
              <a:t> to look at </a:t>
            </a:r>
            <a:r>
              <a:rPr lang="en-GB" sz="2200" b="1" i="1" dirty="0"/>
              <a:t>leveraging </a:t>
            </a:r>
            <a:r>
              <a:rPr lang="en-GB" sz="2200" b="1" i="1" dirty="0" smtClean="0"/>
              <a:t>to maximum </a:t>
            </a:r>
            <a:r>
              <a:rPr lang="en-GB" sz="2200" b="1" i="1" dirty="0"/>
              <a:t>effect civil nuclear </a:t>
            </a:r>
            <a:r>
              <a:rPr lang="en-GB" sz="2200" b="1" i="1" dirty="0" smtClean="0"/>
              <a:t>investment</a:t>
            </a:r>
            <a:r>
              <a:rPr lang="en-GB" sz="2200" i="1" dirty="0" smtClean="0"/>
              <a:t>…; </a:t>
            </a:r>
            <a:r>
              <a:rPr lang="en-GB" sz="2200" dirty="0" smtClean="0"/>
              <a:t>[and that]</a:t>
            </a:r>
            <a:r>
              <a:rPr lang="en-GB" sz="2200" i="1" dirty="0" smtClean="0"/>
              <a:t> “</a:t>
            </a:r>
            <a:r>
              <a:rPr lang="en-GB" sz="2200" i="1" dirty="0"/>
              <a:t>MOD revisit the possible option of </a:t>
            </a:r>
            <a:r>
              <a:rPr lang="en-GB" sz="2200" b="1" i="1" dirty="0"/>
              <a:t>utilising other </a:t>
            </a:r>
            <a:r>
              <a:rPr lang="en-GB" sz="2200" b="1" i="1" dirty="0" smtClean="0"/>
              <a:t>nuclear facilities </a:t>
            </a:r>
            <a:r>
              <a:rPr lang="en-GB" sz="2200" b="1" i="1" dirty="0"/>
              <a:t>including those in the civil </a:t>
            </a:r>
            <a:r>
              <a:rPr lang="en-GB" sz="2200" b="1" i="1" dirty="0" smtClean="0"/>
              <a:t>sector</a:t>
            </a:r>
            <a:r>
              <a:rPr lang="en-GB" sz="2200" i="1" dirty="0" smtClean="0"/>
              <a:t>” </a:t>
            </a:r>
            <a:r>
              <a:rPr lang="en-GB" sz="2200" dirty="0" smtClean="0"/>
              <a:t>[</a:t>
            </a:r>
            <a:r>
              <a:rPr lang="en-GB" sz="2200" dirty="0"/>
              <a:t>MoD 2014 redacted FOI by Rob Edwards]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05624" y="1312374"/>
            <a:ext cx="1150790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200" b="1" dirty="0" smtClean="0"/>
              <a:t>Crisis in military nuclear skills</a:t>
            </a:r>
            <a:r>
              <a:rPr lang="en-GB" sz="2200" dirty="0" smtClean="0"/>
              <a:t>: </a:t>
            </a:r>
            <a:r>
              <a:rPr lang="en-GB" sz="2200" i="1" dirty="0" smtClean="0"/>
              <a:t>“…Across </a:t>
            </a:r>
            <a:r>
              <a:rPr lang="en-GB" sz="2200" i="1" dirty="0"/>
              <a:t>the enterprise the availability of deep specialist expertise in </a:t>
            </a:r>
            <a:r>
              <a:rPr lang="en-GB" sz="2200" i="1" dirty="0" smtClean="0"/>
              <a:t>key and </a:t>
            </a:r>
            <a:r>
              <a:rPr lang="en-GB" sz="2200" i="1" dirty="0"/>
              <a:t>suitably qualified staff appears to be at the </a:t>
            </a:r>
            <a:r>
              <a:rPr lang="en-GB" sz="2200" b="1" i="1" dirty="0"/>
              <a:t>bare minimum necessary to deliver the </a:t>
            </a:r>
            <a:r>
              <a:rPr lang="en-GB" sz="2200" b="1" i="1" dirty="0" smtClean="0"/>
              <a:t>programme</a:t>
            </a:r>
            <a:r>
              <a:rPr lang="en-GB" sz="2200" i="1" dirty="0" smtClean="0"/>
              <a:t>…” </a:t>
            </a:r>
            <a:r>
              <a:rPr lang="en-GB" sz="2200" dirty="0" smtClean="0"/>
              <a:t>[</a:t>
            </a:r>
            <a:r>
              <a:rPr lang="en-GB" sz="2200" dirty="0"/>
              <a:t>MoD 2014 redacted </a:t>
            </a:r>
            <a:r>
              <a:rPr lang="en-GB" sz="2200" dirty="0" smtClean="0"/>
              <a:t>FOI by Rob Edwards]</a:t>
            </a:r>
            <a:endParaRPr lang="en-GB" sz="2200" dirty="0"/>
          </a:p>
        </p:txBody>
      </p:sp>
      <p:sp>
        <p:nvSpPr>
          <p:cNvPr id="12" name="TextBox 11"/>
          <p:cNvSpPr txBox="1"/>
          <p:nvPr/>
        </p:nvSpPr>
        <p:spPr>
          <a:xfrm>
            <a:off x="200364" y="2512703"/>
            <a:ext cx="1150790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200" b="1" dirty="0" smtClean="0"/>
              <a:t>Crisis in research capabilities</a:t>
            </a:r>
            <a:r>
              <a:rPr lang="en-GB" sz="2200" dirty="0" smtClean="0"/>
              <a:t>: </a:t>
            </a:r>
            <a:r>
              <a:rPr lang="en-GB" sz="2200" i="1" dirty="0" smtClean="0"/>
              <a:t>“…the </a:t>
            </a:r>
            <a:r>
              <a:rPr lang="en-GB" sz="2200" b="1" i="1" dirty="0"/>
              <a:t>MOD's </a:t>
            </a:r>
            <a:r>
              <a:rPr lang="en-GB" sz="2200" b="1" i="1" dirty="0" smtClean="0"/>
              <a:t>programme had </a:t>
            </a:r>
            <a:r>
              <a:rPr lang="en-GB" sz="2200" b="1" i="1" dirty="0"/>
              <a:t>been underwritten by civil nuclear research </a:t>
            </a:r>
            <a:r>
              <a:rPr lang="en-GB" sz="2200" i="1" dirty="0"/>
              <a:t>that has over the years been dismantled and </a:t>
            </a:r>
            <a:r>
              <a:rPr lang="en-GB" sz="2200" i="1" dirty="0" smtClean="0"/>
              <a:t>commercialised … </a:t>
            </a:r>
            <a:r>
              <a:rPr lang="en-GB" sz="2200" b="1" i="1" dirty="0" smtClean="0"/>
              <a:t>expertise in these </a:t>
            </a:r>
            <a:r>
              <a:rPr lang="en-GB" sz="2200" b="1" i="1" dirty="0"/>
              <a:t>activities generated has </a:t>
            </a:r>
            <a:r>
              <a:rPr lang="en-GB" sz="2200" b="1" i="1" dirty="0" smtClean="0"/>
              <a:t>atrophied</a:t>
            </a:r>
            <a:r>
              <a:rPr lang="en-GB" sz="2200" i="1" dirty="0" smtClean="0"/>
              <a:t>.…” </a:t>
            </a:r>
            <a:r>
              <a:rPr lang="en-GB" sz="2200" dirty="0" smtClean="0"/>
              <a:t>[</a:t>
            </a:r>
            <a:r>
              <a:rPr lang="en-GB" sz="2200" dirty="0"/>
              <a:t>MoD 2014 redacted FOI by Rob Edwards]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00364" y="5458781"/>
            <a:ext cx="1150790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200" b="1" dirty="0" smtClean="0"/>
              <a:t>Logic of Nuclear Sector Deal</a:t>
            </a:r>
            <a:r>
              <a:rPr lang="en-GB" sz="2200" dirty="0" smtClean="0"/>
              <a:t>: “</a:t>
            </a:r>
            <a:r>
              <a:rPr lang="en-GB" sz="2200" i="1" dirty="0" smtClean="0"/>
              <a:t>committed </a:t>
            </a:r>
            <a:r>
              <a:rPr lang="en-GB" sz="2200" i="1" dirty="0"/>
              <a:t>to increasing </a:t>
            </a:r>
            <a:r>
              <a:rPr lang="en-GB" sz="2200" i="1" dirty="0" smtClean="0"/>
              <a:t>the </a:t>
            </a:r>
            <a:r>
              <a:rPr lang="en-GB" sz="2200" b="1" i="1" dirty="0" smtClean="0"/>
              <a:t>opportunities </a:t>
            </a:r>
            <a:r>
              <a:rPr lang="en-GB" sz="2200" b="1" i="1" dirty="0"/>
              <a:t>for transferability between civil and </a:t>
            </a:r>
            <a:r>
              <a:rPr lang="en-GB" sz="2200" b="1" i="1" dirty="0" err="1"/>
              <a:t>defense</a:t>
            </a:r>
            <a:r>
              <a:rPr lang="en-GB" sz="2200" b="1" i="1" dirty="0"/>
              <a:t> industries </a:t>
            </a:r>
            <a:r>
              <a:rPr lang="en-GB" sz="2200" i="1" dirty="0"/>
              <a:t>and generally increasing mobility to </a:t>
            </a:r>
            <a:r>
              <a:rPr lang="en-GB" sz="2200" i="1" dirty="0" smtClean="0"/>
              <a:t>ensure resources </a:t>
            </a:r>
            <a:r>
              <a:rPr lang="en-GB" sz="2200" i="1" dirty="0"/>
              <a:t>are positioned at required locations</a:t>
            </a:r>
            <a:r>
              <a:rPr lang="en-GB" sz="2200" i="1" dirty="0" smtClean="0"/>
              <a:t>”</a:t>
            </a:r>
            <a:r>
              <a:rPr lang="en-GB" sz="2200" dirty="0" smtClean="0"/>
              <a:t> [</a:t>
            </a:r>
            <a:r>
              <a:rPr lang="en-GB" sz="2200" dirty="0"/>
              <a:t>NIC </a:t>
            </a:r>
            <a:r>
              <a:rPr lang="en-GB" sz="2200" dirty="0" smtClean="0"/>
              <a:t>2017]</a:t>
            </a:r>
            <a:endParaRPr lang="en-GB" sz="2200" dirty="0"/>
          </a:p>
        </p:txBody>
      </p:sp>
    </p:spTree>
    <p:extLst>
      <p:ext uri="{BB962C8B-B14F-4D97-AF65-F5344CB8AC3E}">
        <p14:creationId xmlns:p14="http://schemas.microsoft.com/office/powerpoint/2010/main" val="3650288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  <p:bldP spid="12" grpId="0"/>
      <p:bldP spid="1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2"/>
          <p:cNvSpPr txBox="1">
            <a:spLocks/>
          </p:cNvSpPr>
          <p:nvPr/>
        </p:nvSpPr>
        <p:spPr>
          <a:xfrm>
            <a:off x="186265" y="169690"/>
            <a:ext cx="11734800" cy="8344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sz="3200" b="1" dirty="0"/>
              <a:t>UK energy debates </a:t>
            </a:r>
            <a:r>
              <a:rPr lang="en-GB" sz="3200" dirty="0" smtClean="0"/>
              <a:t>display oddly contrasting silence</a:t>
            </a:r>
            <a:endParaRPr lang="en-GB" sz="32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48798" y="-75897"/>
            <a:ext cx="2812971" cy="1558974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112284" y="4246934"/>
            <a:ext cx="1192731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200" dirty="0" smtClean="0"/>
              <a:t>Questioned in 2017 by PAC, MoD Perm. Sec. (and lead civil nuclear contract negotiator) confirms: “</a:t>
            </a:r>
            <a:r>
              <a:rPr lang="fr-FR" sz="2200" i="1" dirty="0" err="1" smtClean="0"/>
              <a:t>We</a:t>
            </a:r>
            <a:r>
              <a:rPr lang="fr-FR" sz="2200" i="1" dirty="0" smtClean="0"/>
              <a:t> </a:t>
            </a:r>
            <a:r>
              <a:rPr lang="fr-FR" sz="2200" i="1" dirty="0"/>
              <a:t>are </a:t>
            </a:r>
            <a:r>
              <a:rPr lang="fr-FR" sz="2200" i="1" dirty="0" err="1"/>
              <a:t>completing</a:t>
            </a:r>
            <a:r>
              <a:rPr lang="fr-FR" sz="2200" i="1" dirty="0"/>
              <a:t> the </a:t>
            </a:r>
            <a:r>
              <a:rPr lang="fr-FR" sz="2200" i="1" dirty="0" err="1"/>
              <a:t>build</a:t>
            </a:r>
            <a:r>
              <a:rPr lang="fr-FR" sz="2200" i="1" dirty="0"/>
              <a:t> of the </a:t>
            </a:r>
            <a:r>
              <a:rPr lang="fr-FR" sz="2200" i="1" dirty="0" err="1"/>
              <a:t>nuclear</a:t>
            </a:r>
            <a:r>
              <a:rPr lang="fr-FR" sz="2200" i="1" dirty="0"/>
              <a:t> </a:t>
            </a:r>
            <a:r>
              <a:rPr lang="fr-FR" sz="2200" i="1" dirty="0" err="1" smtClean="0"/>
              <a:t>submarines</a:t>
            </a:r>
            <a:r>
              <a:rPr lang="fr-FR" sz="2200" i="1" dirty="0" smtClean="0"/>
              <a:t> … </a:t>
            </a:r>
            <a:r>
              <a:rPr lang="fr-FR" sz="2200" i="1" dirty="0" err="1" smtClean="0"/>
              <a:t>so</a:t>
            </a:r>
            <a:r>
              <a:rPr lang="fr-FR" sz="2200" i="1" dirty="0" smtClean="0"/>
              <a:t> </a:t>
            </a:r>
            <a:r>
              <a:rPr lang="fr-FR" sz="2200" i="1" dirty="0" err="1"/>
              <a:t>there</a:t>
            </a:r>
            <a:r>
              <a:rPr lang="fr-FR" sz="2200" i="1" dirty="0"/>
              <a:t> </a:t>
            </a:r>
            <a:r>
              <a:rPr lang="fr-FR" sz="2200" i="1" dirty="0" err="1"/>
              <a:t>is</a:t>
            </a:r>
            <a:r>
              <a:rPr lang="fr-FR" sz="2200" i="1" dirty="0"/>
              <a:t> </a:t>
            </a:r>
            <a:r>
              <a:rPr lang="fr-FR" sz="2200" i="1" dirty="0" err="1"/>
              <a:t>very</a:t>
            </a:r>
            <a:r>
              <a:rPr lang="fr-FR" sz="2200" i="1" dirty="0"/>
              <a:t> </a:t>
            </a:r>
            <a:r>
              <a:rPr lang="fr-FR" sz="2200" i="1" dirty="0" err="1"/>
              <a:t>definitely</a:t>
            </a:r>
            <a:r>
              <a:rPr lang="fr-FR" sz="2200" i="1" dirty="0"/>
              <a:t> an </a:t>
            </a:r>
            <a:r>
              <a:rPr lang="fr-FR" sz="2200" i="1" dirty="0" err="1"/>
              <a:t>opportunity</a:t>
            </a:r>
            <a:r>
              <a:rPr lang="fr-FR" sz="2200" i="1" dirty="0"/>
              <a:t> </a:t>
            </a:r>
            <a:r>
              <a:rPr lang="fr-FR" sz="2200" i="1" dirty="0" err="1"/>
              <a:t>here</a:t>
            </a:r>
            <a:r>
              <a:rPr lang="fr-FR" sz="2200" i="1" dirty="0"/>
              <a:t> for the nation to </a:t>
            </a:r>
            <a:r>
              <a:rPr lang="fr-FR" sz="2200" i="1" dirty="0" err="1"/>
              <a:t>grasp</a:t>
            </a:r>
            <a:r>
              <a:rPr lang="fr-FR" sz="2200" i="1" dirty="0"/>
              <a:t> in </a:t>
            </a:r>
            <a:r>
              <a:rPr lang="fr-FR" sz="2200" i="1" dirty="0" err="1"/>
              <a:t>terms</a:t>
            </a:r>
            <a:r>
              <a:rPr lang="fr-FR" sz="2200" i="1" dirty="0"/>
              <a:t> of building up </a:t>
            </a:r>
            <a:r>
              <a:rPr lang="fr-FR" sz="2200" i="1" dirty="0" err="1"/>
              <a:t>its</a:t>
            </a:r>
            <a:r>
              <a:rPr lang="fr-FR" sz="2200" i="1" dirty="0"/>
              <a:t> </a:t>
            </a:r>
            <a:r>
              <a:rPr lang="fr-FR" sz="2200" i="1" dirty="0" err="1"/>
              <a:t>nuclear</a:t>
            </a:r>
            <a:r>
              <a:rPr lang="fr-FR" sz="2200" i="1" dirty="0"/>
              <a:t> </a:t>
            </a:r>
            <a:r>
              <a:rPr lang="fr-FR" sz="2200" i="1" dirty="0" err="1"/>
              <a:t>skills</a:t>
            </a:r>
            <a:r>
              <a:rPr lang="fr-FR" sz="2200" i="1" dirty="0"/>
              <a:t>. </a:t>
            </a:r>
            <a:r>
              <a:rPr lang="fr-FR" sz="2200" b="1" i="1" dirty="0"/>
              <a:t>I do not </a:t>
            </a:r>
            <a:r>
              <a:rPr lang="fr-FR" sz="2200" b="1" i="1" dirty="0" err="1"/>
              <a:t>think</a:t>
            </a:r>
            <a:r>
              <a:rPr lang="fr-FR" sz="2200" b="1" i="1" dirty="0"/>
              <a:t> </a:t>
            </a:r>
            <a:r>
              <a:rPr lang="fr-FR" sz="2200" b="1" i="1" dirty="0" err="1"/>
              <a:t>that</a:t>
            </a:r>
            <a:r>
              <a:rPr lang="fr-FR" sz="2200" b="1" i="1" dirty="0"/>
              <a:t> </a:t>
            </a:r>
            <a:r>
              <a:rPr lang="fr-FR" sz="2200" b="1" i="1" dirty="0" err="1"/>
              <a:t>that</a:t>
            </a:r>
            <a:r>
              <a:rPr lang="fr-FR" sz="2200" b="1" i="1" dirty="0"/>
              <a:t> </a:t>
            </a:r>
            <a:r>
              <a:rPr lang="fr-FR" sz="2200" b="1" i="1" dirty="0" err="1"/>
              <a:t>is</a:t>
            </a:r>
            <a:r>
              <a:rPr lang="fr-FR" sz="2200" b="1" i="1" dirty="0"/>
              <a:t> </a:t>
            </a:r>
            <a:r>
              <a:rPr lang="fr-FR" sz="2200" b="1" i="1" dirty="0" err="1"/>
              <a:t>going</a:t>
            </a:r>
            <a:r>
              <a:rPr lang="fr-FR" sz="2200" b="1" i="1" dirty="0"/>
              <a:t> to </a:t>
            </a:r>
            <a:r>
              <a:rPr lang="fr-FR" sz="2200" b="1" i="1" dirty="0" err="1"/>
              <a:t>happen</a:t>
            </a:r>
            <a:r>
              <a:rPr lang="fr-FR" sz="2200" b="1" i="1" dirty="0"/>
              <a:t> by accident; </a:t>
            </a:r>
            <a:r>
              <a:rPr lang="fr-FR" sz="2200" b="1" i="1" dirty="0" err="1"/>
              <a:t>it</a:t>
            </a:r>
            <a:r>
              <a:rPr lang="fr-FR" sz="2200" b="1" i="1" dirty="0"/>
              <a:t> </a:t>
            </a:r>
            <a:r>
              <a:rPr lang="fr-FR" sz="2200" b="1" i="1" dirty="0" err="1"/>
              <a:t>is</a:t>
            </a:r>
            <a:r>
              <a:rPr lang="fr-FR" sz="2200" b="1" i="1" dirty="0"/>
              <a:t> </a:t>
            </a:r>
            <a:r>
              <a:rPr lang="fr-FR" sz="2200" b="1" i="1" dirty="0" err="1"/>
              <a:t>going</a:t>
            </a:r>
            <a:r>
              <a:rPr lang="fr-FR" sz="2200" b="1" i="1" dirty="0"/>
              <a:t> to </a:t>
            </a:r>
            <a:r>
              <a:rPr lang="fr-FR" sz="2200" b="1" i="1" dirty="0" err="1"/>
              <a:t>require</a:t>
            </a:r>
            <a:r>
              <a:rPr lang="fr-FR" sz="2200" b="1" i="1" dirty="0"/>
              <a:t> </a:t>
            </a:r>
            <a:r>
              <a:rPr lang="fr-FR" sz="2200" b="1" i="1" dirty="0" err="1"/>
              <a:t>concerted</a:t>
            </a:r>
            <a:r>
              <a:rPr lang="fr-FR" sz="2200" b="1" i="1" dirty="0"/>
              <a:t> </a:t>
            </a:r>
            <a:r>
              <a:rPr lang="fr-FR" sz="2200" b="1" i="1" dirty="0" err="1"/>
              <a:t>Government</a:t>
            </a:r>
            <a:r>
              <a:rPr lang="fr-FR" sz="2200" b="1" i="1" dirty="0"/>
              <a:t> action to </a:t>
            </a:r>
            <a:r>
              <a:rPr lang="fr-FR" sz="2200" b="1" i="1" dirty="0" err="1"/>
              <a:t>make</a:t>
            </a:r>
            <a:r>
              <a:rPr lang="fr-FR" sz="2200" b="1" i="1" dirty="0"/>
              <a:t> </a:t>
            </a:r>
            <a:r>
              <a:rPr lang="fr-FR" sz="2200" b="1" i="1" dirty="0" err="1"/>
              <a:t>it</a:t>
            </a:r>
            <a:r>
              <a:rPr lang="fr-FR" sz="2200" b="1" i="1" dirty="0"/>
              <a:t> </a:t>
            </a:r>
            <a:r>
              <a:rPr lang="fr-FR" sz="2200" b="1" i="1" dirty="0" err="1" smtClean="0"/>
              <a:t>happen</a:t>
            </a:r>
            <a:r>
              <a:rPr lang="en-GB" sz="2200" i="1" dirty="0" smtClean="0"/>
              <a:t>”</a:t>
            </a:r>
            <a:endParaRPr lang="en-GB" sz="2200" i="1" dirty="0"/>
          </a:p>
        </p:txBody>
      </p:sp>
      <p:sp>
        <p:nvSpPr>
          <p:cNvPr id="2" name="Rectangle 1"/>
          <p:cNvSpPr/>
          <p:nvPr/>
        </p:nvSpPr>
        <p:spPr>
          <a:xfrm>
            <a:off x="112284" y="2378687"/>
            <a:ext cx="123825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200" b="1" dirty="0">
                <a:cs typeface="Arial" panose="020B0604020202020204" pitchFamily="34" charset="0"/>
              </a:rPr>
              <a:t>Dalton Nuclear </a:t>
            </a:r>
            <a:r>
              <a:rPr lang="en-GB" sz="2200" b="1" dirty="0" smtClean="0">
                <a:cs typeface="Arial" panose="020B0604020202020204" pitchFamily="34" charset="0"/>
              </a:rPr>
              <a:t>Research </a:t>
            </a:r>
            <a:r>
              <a:rPr lang="en-GB" sz="2200" b="1" dirty="0">
                <a:cs typeface="Arial" panose="020B0604020202020204" pitchFamily="34" charset="0"/>
              </a:rPr>
              <a:t>Institute</a:t>
            </a:r>
            <a:r>
              <a:rPr lang="en-GB" sz="2200" dirty="0">
                <a:cs typeface="Arial" panose="020B0604020202020204" pitchFamily="34" charset="0"/>
              </a:rPr>
              <a:t>: “</a:t>
            </a:r>
            <a:r>
              <a:rPr lang="en-GB" sz="2200" i="1" dirty="0">
                <a:cs typeface="Arial" panose="020B0604020202020204" pitchFamily="34" charset="0"/>
              </a:rPr>
              <a:t>this link does however need to be </a:t>
            </a:r>
            <a:r>
              <a:rPr lang="en-GB" sz="2200" b="1" i="1" dirty="0">
                <a:cs typeface="Arial" panose="020B0604020202020204" pitchFamily="34" charset="0"/>
              </a:rPr>
              <a:t>carefully managed to avoid the perception that civil and military nuclear programmes are one and the same</a:t>
            </a:r>
            <a:r>
              <a:rPr lang="en-GB" sz="2200" dirty="0">
                <a:cs typeface="Arial" panose="020B0604020202020204" pitchFamily="34" charset="0"/>
              </a:rPr>
              <a:t>”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12284" y="1307733"/>
            <a:ext cx="12079716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200" b="1" dirty="0">
                <a:cs typeface="Arial" panose="020B0604020202020204" pitchFamily="34" charset="0"/>
              </a:rPr>
              <a:t>Oxford Economics </a:t>
            </a:r>
            <a:r>
              <a:rPr lang="en-GB" sz="2200" dirty="0">
                <a:cs typeface="Arial" panose="020B0604020202020204" pitchFamily="34" charset="0"/>
              </a:rPr>
              <a:t>Government </a:t>
            </a:r>
            <a:r>
              <a:rPr lang="en-GB" sz="2200" dirty="0" smtClean="0">
                <a:cs typeface="Arial" panose="020B0604020202020204" pitchFamily="34" charset="0"/>
              </a:rPr>
              <a:t>consulting report (2013): “</a:t>
            </a:r>
            <a:r>
              <a:rPr lang="en-GB" sz="2200" i="1" dirty="0" smtClean="0">
                <a:cs typeface="Arial" panose="020B0604020202020204" pitchFamily="34" charset="0"/>
              </a:rPr>
              <a:t>naval </a:t>
            </a:r>
            <a:r>
              <a:rPr lang="en-GB" sz="2200" i="1" dirty="0">
                <a:cs typeface="Arial" panose="020B0604020202020204" pitchFamily="34" charset="0"/>
              </a:rPr>
              <a:t>and civil reactor industries are often viewed as separate and to some extent unrelated </a:t>
            </a:r>
            <a:r>
              <a:rPr lang="en-GB" sz="2200" i="1" dirty="0" smtClean="0">
                <a:cs typeface="Arial" panose="020B0604020202020204" pitchFamily="34" charset="0"/>
              </a:rPr>
              <a:t>... </a:t>
            </a:r>
            <a:r>
              <a:rPr lang="en-GB" sz="2200" i="1" dirty="0">
                <a:cs typeface="Arial" panose="020B0604020202020204" pitchFamily="34" charset="0"/>
              </a:rPr>
              <a:t>However, the timeline of the UK nuclear industry has </a:t>
            </a:r>
            <a:r>
              <a:rPr lang="en-GB" sz="2200" b="1" i="1" dirty="0">
                <a:cs typeface="Arial" panose="020B0604020202020204" pitchFamily="34" charset="0"/>
              </a:rPr>
              <a:t>clear interactions </a:t>
            </a:r>
            <a:r>
              <a:rPr lang="en-GB" sz="2200" b="1" i="1" dirty="0" smtClean="0">
                <a:cs typeface="Arial" panose="020B0604020202020204" pitchFamily="34" charset="0"/>
              </a:rPr>
              <a:t>between </a:t>
            </a:r>
            <a:r>
              <a:rPr lang="en-GB" sz="2200" b="1" i="1" dirty="0">
                <a:cs typeface="Arial" panose="020B0604020202020204" pitchFamily="34" charset="0"/>
              </a:rPr>
              <a:t>the two</a:t>
            </a:r>
            <a:r>
              <a:rPr lang="en-GB" sz="2200" i="1" dirty="0">
                <a:cs typeface="Arial" panose="020B0604020202020204" pitchFamily="34" charset="0"/>
              </a:rPr>
              <a:t>, particularly from a supply chain development point of </a:t>
            </a:r>
            <a:r>
              <a:rPr lang="en-GB" sz="2200" i="1" dirty="0" smtClean="0">
                <a:cs typeface="Arial" panose="020B0604020202020204" pitchFamily="34" charset="0"/>
              </a:rPr>
              <a:t>view</a:t>
            </a:r>
            <a:r>
              <a:rPr lang="en-GB" sz="2200" dirty="0" smtClean="0">
                <a:cs typeface="Arial" panose="020B0604020202020204" pitchFamily="34" charset="0"/>
              </a:rPr>
              <a:t>”</a:t>
            </a:r>
            <a:endParaRPr lang="en-GB" sz="2200" dirty="0">
              <a:cs typeface="Arial" panose="020B060402020202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12284" y="3138938"/>
            <a:ext cx="1150790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200" b="1" dirty="0" smtClean="0"/>
              <a:t>BAE Systems </a:t>
            </a:r>
            <a:r>
              <a:rPr lang="en-GB" sz="2200" dirty="0" smtClean="0"/>
              <a:t>executive in report for </a:t>
            </a:r>
            <a:r>
              <a:rPr lang="en-GB" sz="2200" b="1" dirty="0" smtClean="0"/>
              <a:t>RUSI </a:t>
            </a:r>
            <a:r>
              <a:rPr lang="en-GB" sz="2200" dirty="0" smtClean="0"/>
              <a:t>(2007): </a:t>
            </a:r>
            <a:r>
              <a:rPr lang="en-GB" sz="2200" i="1" dirty="0"/>
              <a:t>“nuclear submarines suffer criticism </a:t>
            </a:r>
            <a:r>
              <a:rPr lang="en-GB" sz="2200" i="1" dirty="0" smtClean="0"/>
              <a:t>because their </a:t>
            </a:r>
            <a:r>
              <a:rPr lang="en-GB" sz="2200" i="1" dirty="0"/>
              <a:t>through-life costs cannot be </a:t>
            </a:r>
            <a:r>
              <a:rPr lang="en-GB" sz="2200" i="1" dirty="0" smtClean="0"/>
              <a:t>absorbed or </a:t>
            </a:r>
            <a:r>
              <a:rPr lang="en-GB" sz="2200" b="1" i="1" dirty="0"/>
              <a:t>masked by other programmes </a:t>
            </a:r>
            <a:r>
              <a:rPr lang="en-GB" sz="2200" i="1" dirty="0"/>
              <a:t>as can </a:t>
            </a:r>
            <a:r>
              <a:rPr lang="en-GB" sz="2200" i="1" dirty="0" smtClean="0"/>
              <a:t>be the </a:t>
            </a:r>
            <a:r>
              <a:rPr lang="en-GB" sz="2200" i="1" dirty="0"/>
              <a:t>case with fast jets or large standing </a:t>
            </a:r>
            <a:r>
              <a:rPr lang="en-GB" sz="2200" i="1" dirty="0" smtClean="0"/>
              <a:t>land forces”</a:t>
            </a:r>
            <a:endParaRPr lang="en-GB" sz="2200" dirty="0"/>
          </a:p>
        </p:txBody>
      </p:sp>
      <p:sp>
        <p:nvSpPr>
          <p:cNvPr id="9" name="TextBox 8"/>
          <p:cNvSpPr txBox="1"/>
          <p:nvPr/>
        </p:nvSpPr>
        <p:spPr>
          <a:xfrm>
            <a:off x="103811" y="5745535"/>
            <a:ext cx="1192731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200" dirty="0" smtClean="0"/>
              <a:t>BEIS Under-Secretary </a:t>
            </a:r>
            <a:r>
              <a:rPr lang="en-GB" sz="2200" dirty="0"/>
              <a:t>of </a:t>
            </a:r>
            <a:r>
              <a:rPr lang="en-GB" sz="2200" dirty="0" smtClean="0"/>
              <a:t>State, Richard Harrington MP (2018): “</a:t>
            </a:r>
            <a:r>
              <a:rPr lang="en-GB" sz="2200" i="1" dirty="0" smtClean="0"/>
              <a:t>… I </a:t>
            </a:r>
            <a:r>
              <a:rPr lang="en-GB" sz="2200" i="1" dirty="0"/>
              <a:t>want to </a:t>
            </a:r>
            <a:r>
              <a:rPr lang="en-GB" sz="2200" b="1" i="1" dirty="0"/>
              <a:t>include the MOD more in everything we </a:t>
            </a:r>
            <a:r>
              <a:rPr lang="en-GB" sz="2200" b="1" i="1" dirty="0" smtClean="0"/>
              <a:t>do </a:t>
            </a:r>
            <a:r>
              <a:rPr lang="en-GB" sz="2200" i="1" dirty="0" smtClean="0"/>
              <a:t>… it </a:t>
            </a:r>
            <a:r>
              <a:rPr lang="en-GB" sz="2200" i="1" dirty="0"/>
              <a:t>is time that that </a:t>
            </a:r>
            <a:r>
              <a:rPr lang="en-GB" sz="2200" dirty="0"/>
              <a:t>[the]</a:t>
            </a:r>
            <a:r>
              <a:rPr lang="en-GB" sz="2200" i="1" dirty="0"/>
              <a:t> </a:t>
            </a:r>
            <a:r>
              <a:rPr lang="en-GB" sz="2200" b="1" i="1" dirty="0"/>
              <a:t>artificial distinction </a:t>
            </a:r>
            <a:r>
              <a:rPr lang="en-GB" sz="2200" dirty="0"/>
              <a:t>[between civil and military nuclear</a:t>
            </a:r>
            <a:r>
              <a:rPr lang="en-GB" sz="2200" dirty="0" smtClean="0"/>
              <a:t>]</a:t>
            </a:r>
            <a:r>
              <a:rPr lang="en-GB" sz="2200" i="1" dirty="0" smtClean="0"/>
              <a:t> … </a:t>
            </a:r>
            <a:r>
              <a:rPr lang="en-GB" sz="2200" b="1" i="1" dirty="0" smtClean="0"/>
              <a:t>came </a:t>
            </a:r>
            <a:r>
              <a:rPr lang="en-GB" sz="2200" b="1" i="1" dirty="0"/>
              <a:t>to an end</a:t>
            </a:r>
            <a:r>
              <a:rPr lang="en-GB" sz="2200" i="1" dirty="0"/>
              <a:t>, and I will do my absolute best to bring that </a:t>
            </a:r>
            <a:r>
              <a:rPr lang="en-GB" sz="2200" i="1" dirty="0" smtClean="0"/>
              <a:t>about</a:t>
            </a:r>
            <a:r>
              <a:rPr lang="en-GB" sz="2200" dirty="0" smtClean="0"/>
              <a:t>”</a:t>
            </a:r>
            <a:endParaRPr lang="en-GB" sz="2200" dirty="0"/>
          </a:p>
        </p:txBody>
      </p:sp>
    </p:spTree>
    <p:extLst>
      <p:ext uri="{BB962C8B-B14F-4D97-AF65-F5344CB8AC3E}">
        <p14:creationId xmlns:p14="http://schemas.microsoft.com/office/powerpoint/2010/main" val="1711895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2" grpId="0"/>
      <p:bldP spid="15" grpId="0"/>
      <p:bldP spid="16" grpId="0"/>
      <p:bldP spid="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btitle 2"/>
          <p:cNvSpPr txBox="1">
            <a:spLocks/>
          </p:cNvSpPr>
          <p:nvPr/>
        </p:nvSpPr>
        <p:spPr>
          <a:xfrm>
            <a:off x="194733" y="2547665"/>
            <a:ext cx="11734800" cy="83449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GB" sz="2200" dirty="0" smtClean="0"/>
              <a:t>Criticising under-justification of the nuclear case, NAO note in 2017 that Government “</a:t>
            </a:r>
            <a:r>
              <a:rPr lang="en-GB" sz="2200" b="1" i="1" dirty="0" smtClean="0"/>
              <a:t>has not </a:t>
            </a:r>
            <a:r>
              <a:rPr lang="en-GB" sz="2200" b="1" i="1" dirty="0"/>
              <a:t>formally reviewed and consulted </a:t>
            </a:r>
            <a:r>
              <a:rPr lang="en-GB" sz="2200" i="1" dirty="0"/>
              <a:t>on its published strategic case for nuclear power since </a:t>
            </a:r>
            <a:r>
              <a:rPr lang="en-GB" sz="2200" dirty="0" smtClean="0"/>
              <a:t>[2008]</a:t>
            </a:r>
            <a:r>
              <a:rPr lang="en-GB" sz="2200" i="1" dirty="0" smtClean="0"/>
              <a:t>”</a:t>
            </a:r>
            <a:endParaRPr lang="en-GB" sz="2200" i="1" dirty="0"/>
          </a:p>
        </p:txBody>
      </p:sp>
      <p:sp>
        <p:nvSpPr>
          <p:cNvPr id="12" name="Subtitle 2"/>
          <p:cNvSpPr txBox="1">
            <a:spLocks/>
          </p:cNvSpPr>
          <p:nvPr/>
        </p:nvSpPr>
        <p:spPr>
          <a:xfrm>
            <a:off x="186262" y="3537155"/>
            <a:ext cx="11734800" cy="8344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GB" sz="2200" dirty="0" smtClean="0"/>
              <a:t>Also in 2017, NAO calculate ‘</a:t>
            </a:r>
            <a:r>
              <a:rPr lang="en-GB" sz="2200" b="1" dirty="0" smtClean="0"/>
              <a:t>top-up payments</a:t>
            </a:r>
            <a:r>
              <a:rPr lang="en-GB" sz="2200" dirty="0" smtClean="0"/>
              <a:t>’ for </a:t>
            </a:r>
            <a:r>
              <a:rPr lang="en-GB" sz="2200" dirty="0" err="1" smtClean="0"/>
              <a:t>Hinkley</a:t>
            </a:r>
            <a:r>
              <a:rPr lang="en-GB" sz="2200" dirty="0" smtClean="0"/>
              <a:t> Point C alone to amount at least to </a:t>
            </a:r>
            <a:r>
              <a:rPr lang="en-GB" sz="2200" b="1" dirty="0" smtClean="0"/>
              <a:t>£30 billion</a:t>
            </a:r>
            <a:r>
              <a:rPr lang="en-GB" sz="2200" dirty="0" smtClean="0"/>
              <a:t>. This excludes many other comparably-costly aspects of UK support for civil nuclear power</a:t>
            </a:r>
            <a:endParaRPr lang="en-GB" sz="2200" dirty="0"/>
          </a:p>
        </p:txBody>
      </p:sp>
      <p:sp>
        <p:nvSpPr>
          <p:cNvPr id="13" name="Subtitle 2"/>
          <p:cNvSpPr txBox="1">
            <a:spLocks/>
          </p:cNvSpPr>
          <p:nvPr/>
        </p:nvSpPr>
        <p:spPr>
          <a:xfrm>
            <a:off x="194733" y="4512002"/>
            <a:ext cx="11734800" cy="83449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GB" sz="2200" dirty="0" smtClean="0"/>
              <a:t>The last NAO report on the submarine programme notes in 2008 that </a:t>
            </a:r>
            <a:r>
              <a:rPr lang="en-GB" sz="2200" dirty="0"/>
              <a:t>“[o]</a:t>
            </a:r>
            <a:r>
              <a:rPr lang="en-GB" sz="2200" i="1" dirty="0"/>
              <a:t>ne assumption </a:t>
            </a:r>
            <a:r>
              <a:rPr lang="en-GB" sz="2200" i="1" dirty="0" smtClean="0"/>
              <a:t>… is </a:t>
            </a:r>
            <a:r>
              <a:rPr lang="en-GB" sz="2200" i="1" dirty="0"/>
              <a:t>that the </a:t>
            </a:r>
            <a:r>
              <a:rPr lang="en-GB" sz="2200" i="1" dirty="0" smtClean="0"/>
              <a:t>[UK] s</a:t>
            </a:r>
            <a:r>
              <a:rPr lang="en-GB" sz="2200" b="1" i="1" dirty="0" smtClean="0"/>
              <a:t>ubmarine </a:t>
            </a:r>
            <a:r>
              <a:rPr lang="en-GB" sz="2200" b="1" i="1" dirty="0"/>
              <a:t>industry will be sustainable and that the costs of supporting it will not fall directly on the future deterrent programme</a:t>
            </a:r>
            <a:r>
              <a:rPr lang="en-GB" sz="2200" dirty="0" smtClean="0"/>
              <a:t>”. Where these costs are expected to fall is not stated</a:t>
            </a:r>
            <a:endParaRPr lang="en-GB" sz="2200" dirty="0"/>
          </a:p>
        </p:txBody>
      </p:sp>
      <p:sp>
        <p:nvSpPr>
          <p:cNvPr id="14" name="Subtitle 2"/>
          <p:cNvSpPr txBox="1">
            <a:spLocks/>
          </p:cNvSpPr>
          <p:nvPr/>
        </p:nvSpPr>
        <p:spPr>
          <a:xfrm>
            <a:off x="186262" y="1591485"/>
            <a:ext cx="11734800" cy="83449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GB" sz="2200" dirty="0" smtClean="0"/>
              <a:t>2017: NAO note that consumers </a:t>
            </a:r>
            <a:r>
              <a:rPr lang="en-GB" sz="2200" dirty="0"/>
              <a:t>have been </a:t>
            </a:r>
            <a:r>
              <a:rPr lang="en-GB" sz="2200" dirty="0" smtClean="0"/>
              <a:t>“</a:t>
            </a:r>
            <a:r>
              <a:rPr lang="en-GB" sz="2200" b="1" i="1" dirty="0" smtClean="0"/>
              <a:t>locked in</a:t>
            </a:r>
            <a:r>
              <a:rPr lang="en-GB" sz="2200" dirty="0" smtClean="0"/>
              <a:t>” to a “</a:t>
            </a:r>
            <a:r>
              <a:rPr lang="en-GB" sz="2200" b="1" i="1" dirty="0" smtClean="0"/>
              <a:t>risky and expensive deal</a:t>
            </a:r>
            <a:r>
              <a:rPr lang="en-GB" sz="2200" dirty="0" smtClean="0"/>
              <a:t>” on </a:t>
            </a:r>
            <a:r>
              <a:rPr lang="en-GB" sz="2200" dirty="0" err="1" smtClean="0"/>
              <a:t>Hinkley</a:t>
            </a:r>
            <a:r>
              <a:rPr lang="en-GB" sz="2200" dirty="0" smtClean="0"/>
              <a:t> Point C partly by “</a:t>
            </a:r>
            <a:r>
              <a:rPr lang="en-GB" sz="2200" b="1" i="1" dirty="0" smtClean="0"/>
              <a:t>other strategic</a:t>
            </a:r>
            <a:r>
              <a:rPr lang="en-GB" sz="2200" b="1" dirty="0" smtClean="0"/>
              <a:t>” considerations</a:t>
            </a:r>
            <a:r>
              <a:rPr lang="en-GB" sz="2200" dirty="0" smtClean="0"/>
              <a:t>, beyond the officially-stated “</a:t>
            </a:r>
            <a:r>
              <a:rPr lang="en-GB" sz="2200" i="1" dirty="0" smtClean="0"/>
              <a:t>energy trilemma</a:t>
            </a:r>
            <a:r>
              <a:rPr lang="en-GB" sz="2200" dirty="0" smtClean="0"/>
              <a:t>”</a:t>
            </a:r>
            <a:endParaRPr lang="en-GB" sz="2200" dirty="0"/>
          </a:p>
        </p:txBody>
      </p:sp>
      <p:sp>
        <p:nvSpPr>
          <p:cNvPr id="17" name="Subtitle 2"/>
          <p:cNvSpPr txBox="1">
            <a:spLocks/>
          </p:cNvSpPr>
          <p:nvPr/>
        </p:nvSpPr>
        <p:spPr>
          <a:xfrm>
            <a:off x="186262" y="5840943"/>
            <a:ext cx="11878738" cy="8344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GB" sz="2200" dirty="0" smtClean="0"/>
              <a:t>Even without large amount of additional evidence discussed here, the NAO analysis is consistent with existence of </a:t>
            </a:r>
            <a:r>
              <a:rPr lang="en-GB" sz="2200" b="1" dirty="0" smtClean="0"/>
              <a:t>important dependencies between UK civil and military nuclear commitments </a:t>
            </a:r>
            <a:endParaRPr lang="en-GB" sz="2200" b="1" dirty="0"/>
          </a:p>
        </p:txBody>
      </p:sp>
      <p:sp>
        <p:nvSpPr>
          <p:cNvPr id="10" name="Subtitle 2"/>
          <p:cNvSpPr txBox="1">
            <a:spLocks/>
          </p:cNvSpPr>
          <p:nvPr/>
        </p:nvSpPr>
        <p:spPr>
          <a:xfrm>
            <a:off x="186265" y="169690"/>
            <a:ext cx="11734800" cy="8344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sz="3200" b="1" dirty="0" smtClean="0"/>
              <a:t>Public NAO analysis </a:t>
            </a:r>
            <a:r>
              <a:rPr lang="en-GB" sz="3200" dirty="0" smtClean="0"/>
              <a:t>strongly hints at major links</a:t>
            </a:r>
            <a:endParaRPr lang="en-GB" sz="3200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48798" y="-75897"/>
            <a:ext cx="2812971" cy="1558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6566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2" grpId="0"/>
      <p:bldP spid="13" grpId="0"/>
      <p:bldP spid="14" grpId="0"/>
      <p:bldP spid="1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48798" y="-75897"/>
            <a:ext cx="2812971" cy="1558974"/>
          </a:xfrm>
          <a:prstGeom prst="rect">
            <a:avLst/>
          </a:prstGeom>
        </p:spPr>
      </p:pic>
      <p:sp>
        <p:nvSpPr>
          <p:cNvPr id="15" name="Subtitle 2"/>
          <p:cNvSpPr txBox="1">
            <a:spLocks/>
          </p:cNvSpPr>
          <p:nvPr/>
        </p:nvSpPr>
        <p:spPr>
          <a:xfrm>
            <a:off x="255722" y="1254477"/>
            <a:ext cx="11577234" cy="83449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sz="2200" b="1" dirty="0" smtClean="0"/>
              <a:t>Speech by UK Business Secretary Greg Clark MP</a:t>
            </a:r>
          </a:p>
          <a:p>
            <a:pPr algn="l"/>
            <a:r>
              <a:rPr lang="en-GB" sz="2200" b="1" dirty="0" smtClean="0"/>
              <a:t>‘</a:t>
            </a:r>
            <a:r>
              <a:rPr lang="en-GB" sz="2200" b="1" i="1" dirty="0" smtClean="0"/>
              <a:t>After the Trilemma – 4 principles for the power sector</a:t>
            </a:r>
            <a:r>
              <a:rPr lang="en-GB" sz="2200" b="1" dirty="0" smtClean="0"/>
              <a:t>’</a:t>
            </a:r>
          </a:p>
          <a:p>
            <a:pPr algn="l"/>
            <a:r>
              <a:rPr lang="en-GB" sz="2200" dirty="0" smtClean="0"/>
              <a:t>15</a:t>
            </a:r>
            <a:r>
              <a:rPr lang="en-GB" sz="2200" baseline="30000" dirty="0" smtClean="0"/>
              <a:t>th</a:t>
            </a:r>
            <a:r>
              <a:rPr lang="en-GB" sz="2200" dirty="0" smtClean="0"/>
              <a:t> November 2018</a:t>
            </a:r>
          </a:p>
          <a:p>
            <a:pPr algn="l"/>
            <a:r>
              <a:rPr lang="en-GB" sz="2200" dirty="0" smtClean="0"/>
              <a:t>"</a:t>
            </a:r>
            <a:r>
              <a:rPr lang="en-GB" sz="2200" i="1" dirty="0" smtClean="0"/>
              <a:t>There </a:t>
            </a:r>
            <a:r>
              <a:rPr lang="en-GB" sz="2200" i="1" dirty="0"/>
              <a:t>has been some </a:t>
            </a:r>
            <a:r>
              <a:rPr lang="en-GB" sz="2200" b="1" i="1" dirty="0"/>
              <a:t>criticism of the prospective cost of the </a:t>
            </a:r>
            <a:r>
              <a:rPr lang="en-GB" sz="2200" b="1" i="1" dirty="0" err="1"/>
              <a:t>Hinkley</a:t>
            </a:r>
            <a:r>
              <a:rPr lang="en-GB" sz="2200" b="1" i="1" dirty="0"/>
              <a:t> project</a:t>
            </a:r>
            <a:r>
              <a:rPr lang="en-GB" sz="2200" i="1" dirty="0"/>
              <a:t>, but one aspect of the benefit that </a:t>
            </a:r>
            <a:r>
              <a:rPr lang="en-GB" sz="2200" b="1" i="1" dirty="0"/>
              <a:t>has not been emphasised often enough </a:t>
            </a:r>
            <a:r>
              <a:rPr lang="en-GB" sz="2200" i="1" dirty="0"/>
              <a:t>is that it </a:t>
            </a:r>
            <a:r>
              <a:rPr lang="en-GB" sz="2200" b="1" i="1" dirty="0"/>
              <a:t>restarts programme of civil nuclear power </a:t>
            </a:r>
            <a:r>
              <a:rPr lang="en-GB" sz="2200" i="1" dirty="0"/>
              <a:t>in this country and conversely the </a:t>
            </a:r>
            <a:r>
              <a:rPr lang="en-GB" sz="2200" b="1" i="1" dirty="0"/>
              <a:t>loss of much of the supply chain and the domestic skills </a:t>
            </a:r>
            <a:r>
              <a:rPr lang="en-GB" sz="2200" i="1" dirty="0"/>
              <a:t>in the civil nuclear sector was a set back which could have been avoided if we’d thought ahead. </a:t>
            </a:r>
            <a:endParaRPr lang="en-GB" sz="2200" i="1" dirty="0" smtClean="0"/>
          </a:p>
          <a:p>
            <a:pPr algn="l"/>
            <a:r>
              <a:rPr lang="en-GB" sz="2200" b="1" i="1" dirty="0" smtClean="0"/>
              <a:t>We </a:t>
            </a:r>
            <a:r>
              <a:rPr lang="en-GB" sz="2200" b="1" i="1" dirty="0"/>
              <a:t>need to have a supply chain that is active </a:t>
            </a:r>
            <a:r>
              <a:rPr lang="en-GB" sz="2200" i="1" dirty="0" smtClean="0"/>
              <a:t>– engineers who </a:t>
            </a:r>
            <a:r>
              <a:rPr lang="en-GB" sz="2200" i="1" dirty="0"/>
              <a:t>understand the technology, PhDs and university departments specialised in it, welders, civil engineers, concrete pourers, and more… </a:t>
            </a:r>
            <a:r>
              <a:rPr lang="en-GB" sz="2200" b="1" i="1" dirty="0"/>
              <a:t>We’ve had to restart our civil nuclear industry </a:t>
            </a:r>
            <a:r>
              <a:rPr lang="en-GB" sz="2200" i="1" dirty="0"/>
              <a:t>more or less from scratch, and doing so has bought us an opportunity to meet our climate targets over the longer-term at lowest </a:t>
            </a:r>
            <a:r>
              <a:rPr lang="en-GB" sz="2200" i="1" dirty="0" smtClean="0"/>
              <a:t>cost</a:t>
            </a:r>
            <a:r>
              <a:rPr lang="en-GB" sz="2200" dirty="0" smtClean="0"/>
              <a:t>"</a:t>
            </a:r>
            <a:endParaRPr lang="en-GB" sz="2200" dirty="0"/>
          </a:p>
        </p:txBody>
      </p:sp>
      <p:sp>
        <p:nvSpPr>
          <p:cNvPr id="20" name="Subtitle 2"/>
          <p:cNvSpPr txBox="1">
            <a:spLocks/>
          </p:cNvSpPr>
          <p:nvPr/>
        </p:nvSpPr>
        <p:spPr>
          <a:xfrm>
            <a:off x="186265" y="169690"/>
            <a:ext cx="11734800" cy="8344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sz="3200" dirty="0" smtClean="0"/>
              <a:t>The self-justifying circularity in UK nuclear logic</a:t>
            </a:r>
            <a:endParaRPr lang="en-GB" sz="3200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265048" y="5454518"/>
            <a:ext cx="11577234" cy="83449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sz="2200" b="1" dirty="0" err="1"/>
              <a:t>ie</a:t>
            </a:r>
            <a:r>
              <a:rPr lang="en-GB" sz="2200" b="1" dirty="0"/>
              <a:t>: a costly option is justified, as a way to preserve the supply chain for that </a:t>
            </a:r>
            <a:r>
              <a:rPr lang="en-GB" sz="2200" b="1" dirty="0" smtClean="0"/>
              <a:t>same costly </a:t>
            </a:r>
            <a:r>
              <a:rPr lang="en-GB" sz="2200" b="1" dirty="0"/>
              <a:t>option!</a:t>
            </a:r>
          </a:p>
          <a:p>
            <a:pPr algn="l"/>
            <a:r>
              <a:rPr lang="en-GB" sz="2200" dirty="0"/>
              <a:t>This </a:t>
            </a:r>
            <a:r>
              <a:rPr lang="en-GB" sz="2200" dirty="0" smtClean="0"/>
              <a:t>is </a:t>
            </a:r>
            <a:r>
              <a:rPr lang="en-GB" sz="2200" dirty="0"/>
              <a:t>either </a:t>
            </a:r>
            <a:r>
              <a:rPr lang="en-GB" sz="2200" b="1" dirty="0"/>
              <a:t>irrationally circular </a:t>
            </a:r>
            <a:r>
              <a:rPr lang="en-GB" sz="2200" dirty="0"/>
              <a:t>or disturbingly clear </a:t>
            </a:r>
            <a:r>
              <a:rPr lang="en-GB" sz="2200" dirty="0" smtClean="0"/>
              <a:t>in undemocratically </a:t>
            </a:r>
            <a:r>
              <a:rPr lang="en-GB" sz="2200" b="1" dirty="0" smtClean="0"/>
              <a:t>concealing </a:t>
            </a:r>
            <a:r>
              <a:rPr lang="en-GB" sz="2200" b="1" dirty="0"/>
              <a:t>other reasons</a:t>
            </a:r>
            <a:r>
              <a:rPr lang="en-GB" sz="2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30348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48798" y="-75897"/>
            <a:ext cx="2812971" cy="1558974"/>
          </a:xfrm>
          <a:prstGeom prst="rect">
            <a:avLst/>
          </a:prstGeom>
        </p:spPr>
      </p:pic>
      <p:sp>
        <p:nvSpPr>
          <p:cNvPr id="13" name="Subtitle 2"/>
          <p:cNvSpPr txBox="1">
            <a:spLocks/>
          </p:cNvSpPr>
          <p:nvPr/>
        </p:nvSpPr>
        <p:spPr>
          <a:xfrm>
            <a:off x="110063" y="5728801"/>
            <a:ext cx="11977162" cy="8344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200" dirty="0" smtClean="0"/>
              <a:t>Hidden </a:t>
            </a:r>
            <a:r>
              <a:rPr lang="en-GB" sz="2200" b="1" dirty="0" smtClean="0"/>
              <a:t>military subsidy from UK electricity consumers at least </a:t>
            </a:r>
            <a:r>
              <a:rPr lang="en-GB" sz="2200" dirty="0" smtClean="0"/>
              <a:t>of order of +7% on household bills </a:t>
            </a:r>
            <a:endParaRPr lang="en-GB" sz="2200" dirty="0"/>
          </a:p>
        </p:txBody>
      </p:sp>
      <p:sp>
        <p:nvSpPr>
          <p:cNvPr id="15" name="Subtitle 2"/>
          <p:cNvSpPr txBox="1">
            <a:spLocks/>
          </p:cNvSpPr>
          <p:nvPr/>
        </p:nvSpPr>
        <p:spPr>
          <a:xfrm>
            <a:off x="118530" y="1675478"/>
            <a:ext cx="11734800" cy="8344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200" dirty="0"/>
              <a:t>Costs of UK </a:t>
            </a:r>
            <a:r>
              <a:rPr lang="en-GB" sz="2200" b="1" dirty="0"/>
              <a:t>nuclear submarine capabilities are insupportable </a:t>
            </a:r>
            <a:r>
              <a:rPr lang="en-GB" sz="2200" dirty="0"/>
              <a:t>without civil nuclear </a:t>
            </a:r>
            <a:r>
              <a:rPr lang="en-GB" sz="2200" dirty="0" smtClean="0"/>
              <a:t>infrastructures</a:t>
            </a:r>
            <a:endParaRPr lang="en-GB" sz="2200" dirty="0"/>
          </a:p>
        </p:txBody>
      </p:sp>
      <p:sp>
        <p:nvSpPr>
          <p:cNvPr id="16" name="Subtitle 2"/>
          <p:cNvSpPr txBox="1">
            <a:spLocks/>
          </p:cNvSpPr>
          <p:nvPr/>
        </p:nvSpPr>
        <p:spPr>
          <a:xfrm>
            <a:off x="93125" y="5168271"/>
            <a:ext cx="11994099" cy="8344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200" dirty="0" smtClean="0"/>
              <a:t>NAO shows excess cost of nuclear support is at least of order of </a:t>
            </a:r>
            <a:r>
              <a:rPr lang="en-GB" sz="2200" b="1" dirty="0" smtClean="0"/>
              <a:t>many tens of billions of pounds</a:t>
            </a:r>
            <a:endParaRPr lang="en-GB" sz="2200" dirty="0"/>
          </a:p>
        </p:txBody>
      </p:sp>
      <p:sp>
        <p:nvSpPr>
          <p:cNvPr id="17" name="Subtitle 2"/>
          <p:cNvSpPr txBox="1">
            <a:spLocks/>
          </p:cNvSpPr>
          <p:nvPr/>
        </p:nvSpPr>
        <p:spPr>
          <a:xfrm>
            <a:off x="93128" y="2302106"/>
            <a:ext cx="11794069" cy="8344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200" dirty="0"/>
              <a:t>Strong UK Government support for civil nuclear power at least partly reflects </a:t>
            </a:r>
            <a:r>
              <a:rPr lang="en-GB" sz="2200" b="1" dirty="0"/>
              <a:t>military interests</a:t>
            </a:r>
            <a:r>
              <a:rPr lang="en-GB" sz="2200" dirty="0"/>
              <a:t> </a:t>
            </a:r>
          </a:p>
        </p:txBody>
      </p:sp>
      <p:sp>
        <p:nvSpPr>
          <p:cNvPr id="18" name="Subtitle 2"/>
          <p:cNvSpPr txBox="1">
            <a:spLocks/>
          </p:cNvSpPr>
          <p:nvPr/>
        </p:nvSpPr>
        <p:spPr>
          <a:xfrm>
            <a:off x="110063" y="3474603"/>
            <a:ext cx="11743265" cy="8344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200" dirty="0" smtClean="0"/>
              <a:t>Very strong evidence in </a:t>
            </a:r>
            <a:r>
              <a:rPr lang="en-GB" sz="2200" b="1" dirty="0" smtClean="0"/>
              <a:t>UK Defence policy </a:t>
            </a:r>
            <a:r>
              <a:rPr lang="en-GB" sz="2200" dirty="0" smtClean="0"/>
              <a:t>for intensity of these pressures to </a:t>
            </a:r>
            <a:r>
              <a:rPr lang="en-GB" sz="2200" b="1" dirty="0" smtClean="0"/>
              <a:t>“mask” military costs</a:t>
            </a:r>
            <a:endParaRPr lang="en-GB" sz="2200" b="1" dirty="0"/>
          </a:p>
        </p:txBody>
      </p:sp>
      <p:sp>
        <p:nvSpPr>
          <p:cNvPr id="10" name="Subtitle 2"/>
          <p:cNvSpPr txBox="1">
            <a:spLocks/>
          </p:cNvSpPr>
          <p:nvPr/>
        </p:nvSpPr>
        <p:spPr>
          <a:xfrm>
            <a:off x="93127" y="4611227"/>
            <a:ext cx="11743265" cy="8344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200" b="1" dirty="0" smtClean="0"/>
              <a:t>Accelerating competitiveness of renewable energy </a:t>
            </a:r>
            <a:r>
              <a:rPr lang="en-GB" sz="2200" dirty="0" smtClean="0"/>
              <a:t>is now making this </a:t>
            </a:r>
            <a:r>
              <a:rPr lang="en-GB" sz="2200" b="1" dirty="0" smtClean="0"/>
              <a:t>impossible to conceal</a:t>
            </a:r>
            <a:endParaRPr lang="en-GB" sz="2200" b="1" dirty="0"/>
          </a:p>
        </p:txBody>
      </p:sp>
      <p:sp>
        <p:nvSpPr>
          <p:cNvPr id="11" name="Subtitle 2"/>
          <p:cNvSpPr txBox="1">
            <a:spLocks/>
          </p:cNvSpPr>
          <p:nvPr/>
        </p:nvSpPr>
        <p:spPr>
          <a:xfrm>
            <a:off x="93128" y="4058909"/>
            <a:ext cx="11743265" cy="8344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200" dirty="0" smtClean="0"/>
              <a:t>But UK energy policy documents (and wider debates) have left these pressures </a:t>
            </a:r>
            <a:r>
              <a:rPr lang="en-GB" sz="2200" b="1" dirty="0" smtClean="0"/>
              <a:t>effectively hidden</a:t>
            </a:r>
            <a:endParaRPr lang="en-GB" sz="2200" b="1" dirty="0"/>
          </a:p>
        </p:txBody>
      </p:sp>
      <p:sp>
        <p:nvSpPr>
          <p:cNvPr id="19" name="Subtitle 2"/>
          <p:cNvSpPr txBox="1">
            <a:spLocks/>
          </p:cNvSpPr>
          <p:nvPr/>
        </p:nvSpPr>
        <p:spPr>
          <a:xfrm>
            <a:off x="110063" y="2898659"/>
            <a:ext cx="11743265" cy="8344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200" b="1" dirty="0"/>
              <a:t>S</a:t>
            </a:r>
            <a:r>
              <a:rPr lang="en-GB" sz="2200" b="1" dirty="0" smtClean="0"/>
              <a:t>imilar picture is visible worldwide</a:t>
            </a:r>
            <a:r>
              <a:rPr lang="en-GB" sz="2200" dirty="0" smtClean="0"/>
              <a:t> and </a:t>
            </a:r>
            <a:r>
              <a:rPr lang="en-GB" sz="2200" b="1" dirty="0" smtClean="0"/>
              <a:t>officially acknowledged in USA </a:t>
            </a:r>
            <a:r>
              <a:rPr lang="en-GB" sz="2200" dirty="0" smtClean="0"/>
              <a:t>(where pressures are less)</a:t>
            </a:r>
            <a:endParaRPr lang="en-GB" sz="2200" dirty="0"/>
          </a:p>
        </p:txBody>
      </p:sp>
      <p:sp>
        <p:nvSpPr>
          <p:cNvPr id="20" name="Subtitle 2"/>
          <p:cNvSpPr txBox="1">
            <a:spLocks/>
          </p:cNvSpPr>
          <p:nvPr/>
        </p:nvSpPr>
        <p:spPr>
          <a:xfrm>
            <a:off x="186265" y="169690"/>
            <a:ext cx="11734800" cy="8344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sz="3200" b="1" dirty="0" smtClean="0"/>
              <a:t>The bottom line: </a:t>
            </a:r>
            <a:r>
              <a:rPr lang="en-GB" sz="3200" dirty="0" smtClean="0"/>
              <a:t>a hidden UK military </a:t>
            </a:r>
            <a:r>
              <a:rPr lang="en-GB" sz="3200" dirty="0"/>
              <a:t>nuclear </a:t>
            </a:r>
            <a:r>
              <a:rPr lang="en-GB" sz="3200" dirty="0" smtClean="0"/>
              <a:t>subsidy</a:t>
            </a:r>
            <a:endParaRPr lang="en-GB" sz="3200" dirty="0"/>
          </a:p>
        </p:txBody>
      </p:sp>
      <p:sp>
        <p:nvSpPr>
          <p:cNvPr id="21" name="Subtitle 2"/>
          <p:cNvSpPr txBox="1">
            <a:spLocks/>
          </p:cNvSpPr>
          <p:nvPr/>
        </p:nvSpPr>
        <p:spPr>
          <a:xfrm>
            <a:off x="110063" y="6281119"/>
            <a:ext cx="11977162" cy="8344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200" dirty="0" smtClean="0"/>
              <a:t>Secrecy means </a:t>
            </a:r>
            <a:r>
              <a:rPr lang="en-GB" sz="2200" dirty="0"/>
              <a:t>that implications for </a:t>
            </a:r>
            <a:r>
              <a:rPr lang="en-GB" sz="2200" b="1" dirty="0"/>
              <a:t>quality of UK democracy </a:t>
            </a:r>
            <a:r>
              <a:rPr lang="en-GB" sz="2200" dirty="0" smtClean="0"/>
              <a:t>are </a:t>
            </a:r>
            <a:r>
              <a:rPr lang="en-GB" sz="2200" dirty="0" smtClean="0"/>
              <a:t>just as </a:t>
            </a:r>
            <a:r>
              <a:rPr lang="en-GB" sz="2200" dirty="0" smtClean="0"/>
              <a:t>crucial </a:t>
            </a:r>
            <a:r>
              <a:rPr lang="en-GB" sz="2200" dirty="0" smtClean="0"/>
              <a:t>as </a:t>
            </a:r>
            <a:r>
              <a:rPr lang="en-GB" sz="2200" dirty="0" smtClean="0"/>
              <a:t>energy or </a:t>
            </a:r>
            <a:r>
              <a:rPr lang="en-GB" sz="2200" dirty="0" smtClean="0"/>
              <a:t>costs</a:t>
            </a:r>
            <a:endParaRPr lang="en-GB" sz="2200" b="1" dirty="0"/>
          </a:p>
        </p:txBody>
      </p:sp>
    </p:spTree>
    <p:extLst>
      <p:ext uri="{BB962C8B-B14F-4D97-AF65-F5344CB8AC3E}">
        <p14:creationId xmlns:p14="http://schemas.microsoft.com/office/powerpoint/2010/main" val="179527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5" grpId="0"/>
      <p:bldP spid="16" grpId="0"/>
      <p:bldP spid="17" grpId="0"/>
      <p:bldP spid="18" grpId="0"/>
      <p:bldP spid="10" grpId="0"/>
      <p:bldP spid="11" grpId="0"/>
      <p:bldP spid="19" grpId="0"/>
      <p:bldP spid="2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ubtitle 2"/>
          <p:cNvSpPr txBox="1">
            <a:spLocks/>
          </p:cNvSpPr>
          <p:nvPr/>
        </p:nvSpPr>
        <p:spPr>
          <a:xfrm>
            <a:off x="186265" y="169690"/>
            <a:ext cx="11734800" cy="8344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sz="3200" b="1" dirty="0" smtClean="0"/>
              <a:t>What is at stake? </a:t>
            </a:r>
            <a:r>
              <a:rPr lang="en-GB" sz="3200" dirty="0" smtClean="0"/>
              <a:t>Submerged drivers in energy policy?</a:t>
            </a:r>
            <a:endParaRPr lang="en-GB" sz="32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48798" y="-75897"/>
            <a:ext cx="2812971" cy="1558974"/>
          </a:xfrm>
          <a:prstGeom prst="rect">
            <a:avLst/>
          </a:prstGeom>
        </p:spPr>
      </p:pic>
      <p:sp>
        <p:nvSpPr>
          <p:cNvPr id="13" name="Subtitle 2"/>
          <p:cNvSpPr txBox="1">
            <a:spLocks/>
          </p:cNvSpPr>
          <p:nvPr/>
        </p:nvSpPr>
        <p:spPr>
          <a:xfrm>
            <a:off x="76194" y="5873309"/>
            <a:ext cx="11980339" cy="83449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 smtClean="0"/>
              <a:t>What is in focus in effect, then, is a </a:t>
            </a:r>
            <a:r>
              <a:rPr lang="en-GB" b="1" dirty="0" smtClean="0"/>
              <a:t>large </a:t>
            </a:r>
            <a:r>
              <a:rPr lang="en-GB" b="1" i="1" dirty="0" smtClean="0"/>
              <a:t>de facto </a:t>
            </a:r>
            <a:r>
              <a:rPr lang="en-GB" b="1" dirty="0" smtClean="0"/>
              <a:t>subsidy from UK electricity consumers </a:t>
            </a:r>
            <a:r>
              <a:rPr lang="en-GB" dirty="0" smtClean="0"/>
              <a:t>towards the national nuclear military infrastructure of an order amounting at least to 7% on household bills.</a:t>
            </a:r>
            <a:endParaRPr lang="en-GB" dirty="0"/>
          </a:p>
        </p:txBody>
      </p:sp>
      <p:sp>
        <p:nvSpPr>
          <p:cNvPr id="14" name="Subtitle 2"/>
          <p:cNvSpPr txBox="1">
            <a:spLocks/>
          </p:cNvSpPr>
          <p:nvPr/>
        </p:nvSpPr>
        <p:spPr>
          <a:xfrm>
            <a:off x="118532" y="4167056"/>
            <a:ext cx="11802532" cy="83449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 smtClean="0"/>
              <a:t>So, the specific hypothesis analysed here, is </a:t>
            </a:r>
            <a:r>
              <a:rPr lang="en-GB" b="1" dirty="0" smtClean="0"/>
              <a:t>not that nuclear military interests are </a:t>
            </a:r>
            <a:r>
              <a:rPr lang="en-GB" b="1" i="1" dirty="0" smtClean="0"/>
              <a:t>sole </a:t>
            </a:r>
            <a:r>
              <a:rPr lang="en-GB" b="1" dirty="0" smtClean="0"/>
              <a:t>drivers </a:t>
            </a:r>
            <a:r>
              <a:rPr lang="en-GB" dirty="0" smtClean="0"/>
              <a:t>of otherwise-unjustified levels of UK support for civil nuclear power, but that they are a major factor. </a:t>
            </a:r>
            <a:endParaRPr lang="en-GB" dirty="0"/>
          </a:p>
        </p:txBody>
      </p:sp>
      <p:sp>
        <p:nvSpPr>
          <p:cNvPr id="15" name="Subtitle 2"/>
          <p:cNvSpPr txBox="1">
            <a:spLocks/>
          </p:cNvSpPr>
          <p:nvPr/>
        </p:nvSpPr>
        <p:spPr>
          <a:xfrm>
            <a:off x="118530" y="1675478"/>
            <a:ext cx="11734800" cy="83449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 smtClean="0"/>
              <a:t>What is in question here, is whether a large part of the rationale for intense UK Government attachments to civil nuclear power are due to </a:t>
            </a:r>
            <a:r>
              <a:rPr lang="en-GB" b="1" dirty="0" smtClean="0"/>
              <a:t>entirely-undeclared military nuclear interests</a:t>
            </a:r>
            <a:r>
              <a:rPr lang="en-GB" dirty="0" smtClean="0"/>
              <a:t>? </a:t>
            </a:r>
            <a:endParaRPr lang="en-GB" dirty="0"/>
          </a:p>
        </p:txBody>
      </p:sp>
      <p:sp>
        <p:nvSpPr>
          <p:cNvPr id="16" name="Subtitle 2"/>
          <p:cNvSpPr txBox="1">
            <a:spLocks/>
          </p:cNvSpPr>
          <p:nvPr/>
        </p:nvSpPr>
        <p:spPr>
          <a:xfrm>
            <a:off x="118528" y="5010018"/>
            <a:ext cx="11734802" cy="83449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 smtClean="0"/>
              <a:t>The costs of this military cross-dependency are largely un-interrogated. But NAO figures suggest the magnitude of the economic stakes are of a minimum order of </a:t>
            </a:r>
            <a:r>
              <a:rPr lang="en-GB" b="1" dirty="0" smtClean="0"/>
              <a:t>many tens of billions of pounds</a:t>
            </a:r>
            <a:r>
              <a:rPr lang="en-GB" dirty="0" smtClean="0"/>
              <a:t>.</a:t>
            </a:r>
            <a:endParaRPr lang="en-GB" dirty="0"/>
          </a:p>
        </p:txBody>
      </p:sp>
      <p:sp>
        <p:nvSpPr>
          <p:cNvPr id="17" name="Subtitle 2"/>
          <p:cNvSpPr txBox="1">
            <a:spLocks/>
          </p:cNvSpPr>
          <p:nvPr/>
        </p:nvSpPr>
        <p:spPr>
          <a:xfrm>
            <a:off x="118527" y="2492118"/>
            <a:ext cx="11794069" cy="83449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 smtClean="0"/>
              <a:t>In particular,  it is clear both in the UK and beyond, that the costs of maintaining </a:t>
            </a:r>
            <a:r>
              <a:rPr lang="en-GB" b="1" dirty="0" smtClean="0"/>
              <a:t>nuclear submarine capabilities are insupportable </a:t>
            </a:r>
            <a:r>
              <a:rPr lang="en-GB" dirty="0" smtClean="0"/>
              <a:t>without parallel consumer-funded civil nuclear infrastructures.</a:t>
            </a:r>
            <a:endParaRPr lang="en-GB" dirty="0"/>
          </a:p>
        </p:txBody>
      </p:sp>
      <p:sp>
        <p:nvSpPr>
          <p:cNvPr id="18" name="Subtitle 2"/>
          <p:cNvSpPr txBox="1">
            <a:spLocks/>
          </p:cNvSpPr>
          <p:nvPr/>
        </p:nvSpPr>
        <p:spPr>
          <a:xfrm>
            <a:off x="118531" y="3338309"/>
            <a:ext cx="11743265" cy="83449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 smtClean="0"/>
              <a:t>Major long-run global trends in </a:t>
            </a:r>
            <a:r>
              <a:rPr lang="en-GB" b="1" dirty="0" smtClean="0"/>
              <a:t>accelerating competitiveness of renewable energy </a:t>
            </a:r>
            <a:r>
              <a:rPr lang="en-GB" dirty="0" smtClean="0"/>
              <a:t>and declining viability of nuclear power, are making this continuing dependency increasingly difficult to conceal.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058183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6" grpId="0"/>
      <p:bldP spid="17" grpId="0"/>
      <p:bldP spid="1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ubtitle 2"/>
          <p:cNvSpPr txBox="1">
            <a:spLocks/>
          </p:cNvSpPr>
          <p:nvPr/>
        </p:nvSpPr>
        <p:spPr>
          <a:xfrm>
            <a:off x="186265" y="169690"/>
            <a:ext cx="11734800" cy="8344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sz="3200" b="1" dirty="0" smtClean="0"/>
              <a:t>Some background issues </a:t>
            </a:r>
            <a:r>
              <a:rPr lang="en-GB" sz="3200" dirty="0" smtClean="0"/>
              <a:t>(</a:t>
            </a:r>
            <a:r>
              <a:rPr lang="en-GB" sz="3200" dirty="0"/>
              <a:t>t</a:t>
            </a:r>
            <a:r>
              <a:rPr lang="en-GB" sz="3200" dirty="0" smtClean="0"/>
              <a:t>his is not a pro/anti debate)</a:t>
            </a:r>
            <a:endParaRPr lang="en-GB" sz="3200" b="1" dirty="0"/>
          </a:p>
        </p:txBody>
      </p:sp>
      <p:sp>
        <p:nvSpPr>
          <p:cNvPr id="13" name="Subtitle 2"/>
          <p:cNvSpPr txBox="1">
            <a:spLocks/>
          </p:cNvSpPr>
          <p:nvPr/>
        </p:nvSpPr>
        <p:spPr>
          <a:xfrm>
            <a:off x="118532" y="1669384"/>
            <a:ext cx="11590872" cy="83449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 smtClean="0"/>
              <a:t>There is </a:t>
            </a:r>
            <a:r>
              <a:rPr lang="en-GB" b="1" dirty="0" smtClean="0"/>
              <a:t>no part of this analysis </a:t>
            </a:r>
            <a:r>
              <a:rPr lang="en-GB" dirty="0" smtClean="0"/>
              <a:t>that necessarily attests to any </a:t>
            </a:r>
            <a:r>
              <a:rPr lang="en-GB" b="1" dirty="0" smtClean="0"/>
              <a:t>lack of integrity </a:t>
            </a:r>
            <a:r>
              <a:rPr lang="en-GB" dirty="0" smtClean="0"/>
              <a:t>or breach of </a:t>
            </a:r>
            <a:r>
              <a:rPr lang="en-GB" b="1" dirty="0" smtClean="0"/>
              <a:t>good faith </a:t>
            </a:r>
            <a:r>
              <a:rPr lang="en-GB" dirty="0" smtClean="0"/>
              <a:t>(let alone ‘</a:t>
            </a:r>
            <a:r>
              <a:rPr lang="en-GB" b="1" dirty="0" smtClean="0"/>
              <a:t>conspiracy</a:t>
            </a:r>
            <a:r>
              <a:rPr lang="en-GB" dirty="0" smtClean="0"/>
              <a:t>’)</a:t>
            </a:r>
            <a:r>
              <a:rPr lang="en-GB" b="1" dirty="0" smtClean="0"/>
              <a:t> </a:t>
            </a:r>
            <a:r>
              <a:rPr lang="en-GB" dirty="0" smtClean="0"/>
              <a:t>on part of any individuals or agencies involved in this complex affair.</a:t>
            </a:r>
            <a:endParaRPr lang="en-GB" dirty="0"/>
          </a:p>
        </p:txBody>
      </p:sp>
      <p:sp>
        <p:nvSpPr>
          <p:cNvPr id="14" name="Subtitle 2"/>
          <p:cNvSpPr txBox="1">
            <a:spLocks/>
          </p:cNvSpPr>
          <p:nvPr/>
        </p:nvSpPr>
        <p:spPr>
          <a:xfrm>
            <a:off x="118532" y="2503879"/>
            <a:ext cx="11802533" cy="83449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 smtClean="0"/>
              <a:t>Intense political and economic forces and routine levels of secrecy can be sufficient in themselves to condition this kind of </a:t>
            </a:r>
            <a:r>
              <a:rPr lang="en-GB" b="1" dirty="0" smtClean="0"/>
              <a:t>evident large scale failing </a:t>
            </a:r>
            <a:r>
              <a:rPr lang="en-GB" dirty="0" smtClean="0"/>
              <a:t>in policy rigour and democratic accountability. </a:t>
            </a:r>
            <a:endParaRPr lang="en-GB" dirty="0"/>
          </a:p>
        </p:txBody>
      </p:sp>
      <p:sp>
        <p:nvSpPr>
          <p:cNvPr id="15" name="Subtitle 2"/>
          <p:cNvSpPr txBox="1">
            <a:spLocks/>
          </p:cNvSpPr>
          <p:nvPr/>
        </p:nvSpPr>
        <p:spPr>
          <a:xfrm>
            <a:off x="118531" y="3338374"/>
            <a:ext cx="11785601" cy="83449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 smtClean="0"/>
              <a:t>Nor should acceptance of the seriousness of these questions be seen necessarily to imply a more generally critical position on nuclear power. The core issue is simply a matter of </a:t>
            </a:r>
            <a:r>
              <a:rPr lang="en-GB" b="1" dirty="0" smtClean="0"/>
              <a:t>good governance</a:t>
            </a:r>
            <a:r>
              <a:rPr lang="en-GB" dirty="0" smtClean="0"/>
              <a:t>.</a:t>
            </a:r>
            <a:endParaRPr lang="en-GB" dirty="0"/>
          </a:p>
        </p:txBody>
      </p:sp>
      <p:sp>
        <p:nvSpPr>
          <p:cNvPr id="16" name="Subtitle 2"/>
          <p:cNvSpPr txBox="1">
            <a:spLocks/>
          </p:cNvSpPr>
          <p:nvPr/>
        </p:nvSpPr>
        <p:spPr>
          <a:xfrm>
            <a:off x="118532" y="5007364"/>
            <a:ext cx="11802533" cy="83449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 smtClean="0"/>
              <a:t>As for the authors’ position on nuclear, that some of our work has been critical is not a sign of an in-principle </a:t>
            </a:r>
            <a:r>
              <a:rPr lang="en-GB" b="1" dirty="0" smtClean="0"/>
              <a:t>‘anti-nuclear’ </a:t>
            </a:r>
            <a:r>
              <a:rPr lang="en-GB" dirty="0" smtClean="0"/>
              <a:t>position. To brand criticism this way is itself a sign of partisan irrationality.</a:t>
            </a:r>
            <a:endParaRPr lang="en-GB" dirty="0"/>
          </a:p>
        </p:txBody>
      </p:sp>
      <p:sp>
        <p:nvSpPr>
          <p:cNvPr id="17" name="Subtitle 2"/>
          <p:cNvSpPr txBox="1">
            <a:spLocks/>
          </p:cNvSpPr>
          <p:nvPr/>
        </p:nvSpPr>
        <p:spPr>
          <a:xfrm>
            <a:off x="84669" y="5861497"/>
            <a:ext cx="11986379" cy="8344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200" dirty="0" smtClean="0"/>
              <a:t>The scale of the evident diversion of resources, the secrecy, and the lack of Parliamentary, policy and wider </a:t>
            </a:r>
            <a:r>
              <a:rPr lang="en-GB" sz="2200" dirty="0"/>
              <a:t>media </a:t>
            </a:r>
            <a:r>
              <a:rPr lang="en-GB" sz="2200" dirty="0" smtClean="0"/>
              <a:t>scrutiny, mean the most crucial issue here is about the </a:t>
            </a:r>
            <a:r>
              <a:rPr lang="en-GB" sz="2200" b="1" dirty="0" smtClean="0"/>
              <a:t>health of UK democracy</a:t>
            </a:r>
            <a:r>
              <a:rPr lang="en-GB" sz="2200" dirty="0" smtClean="0"/>
              <a:t>.</a:t>
            </a:r>
            <a:endParaRPr lang="en-GB" sz="22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48798" y="-75897"/>
            <a:ext cx="2812971" cy="1558974"/>
          </a:xfrm>
          <a:prstGeom prst="rect">
            <a:avLst/>
          </a:prstGeom>
        </p:spPr>
      </p:pic>
      <p:sp>
        <p:nvSpPr>
          <p:cNvPr id="10" name="Subtitle 2"/>
          <p:cNvSpPr txBox="1">
            <a:spLocks/>
          </p:cNvSpPr>
          <p:nvPr/>
        </p:nvSpPr>
        <p:spPr>
          <a:xfrm>
            <a:off x="118531" y="4172869"/>
            <a:ext cx="11802533" cy="83449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 smtClean="0"/>
              <a:t>Indeed, it is </a:t>
            </a:r>
            <a:r>
              <a:rPr lang="en-GB" b="1" dirty="0" smtClean="0"/>
              <a:t>even more important under views favourable to nuclear power</a:t>
            </a:r>
            <a:r>
              <a:rPr lang="en-GB" dirty="0" smtClean="0"/>
              <a:t>, that promotional efforts do not provoke a counter-productive backlash by breaching qualities of good governance.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22075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6" grpId="0"/>
      <p:bldP spid="17" grpId="0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ubtitle 2"/>
          <p:cNvSpPr txBox="1">
            <a:spLocks/>
          </p:cNvSpPr>
          <p:nvPr/>
        </p:nvSpPr>
        <p:spPr>
          <a:xfrm>
            <a:off x="186265" y="169690"/>
            <a:ext cx="11734800" cy="8344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sz="3200" b="1" dirty="0" smtClean="0"/>
              <a:t>Renewables are overtaking nuclear </a:t>
            </a:r>
            <a:r>
              <a:rPr lang="en-GB" sz="3200" dirty="0" smtClean="0"/>
              <a:t>(but supported less)</a:t>
            </a:r>
            <a:endParaRPr lang="en-GB" sz="3200" dirty="0"/>
          </a:p>
        </p:txBody>
      </p:sp>
      <p:sp>
        <p:nvSpPr>
          <p:cNvPr id="13" name="Subtitle 2"/>
          <p:cNvSpPr txBox="1">
            <a:spLocks/>
          </p:cNvSpPr>
          <p:nvPr/>
        </p:nvSpPr>
        <p:spPr>
          <a:xfrm>
            <a:off x="118532" y="1669384"/>
            <a:ext cx="11590872" cy="83449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 smtClean="0"/>
              <a:t>UK Government data confirms that UK renewables are already available at approaching </a:t>
            </a:r>
            <a:r>
              <a:rPr lang="en-GB" b="1" dirty="0" smtClean="0"/>
              <a:t>half the cost of nuclear power</a:t>
            </a:r>
            <a:r>
              <a:rPr lang="en-GB" dirty="0" smtClean="0"/>
              <a:t>. Globally, renewable costs are falling rapidly and nuclear costs are growing.</a:t>
            </a:r>
            <a:endParaRPr lang="en-GB" dirty="0"/>
          </a:p>
        </p:txBody>
      </p:sp>
      <p:sp>
        <p:nvSpPr>
          <p:cNvPr id="14" name="Subtitle 2"/>
          <p:cNvSpPr txBox="1">
            <a:spLocks/>
          </p:cNvSpPr>
          <p:nvPr/>
        </p:nvSpPr>
        <p:spPr>
          <a:xfrm>
            <a:off x="118532" y="2503879"/>
            <a:ext cx="11802533" cy="83449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 smtClean="0"/>
              <a:t>Even ignoring nuclear drawbacks; emerging consensus (</a:t>
            </a:r>
            <a:r>
              <a:rPr lang="en-GB" dirty="0" err="1" smtClean="0"/>
              <a:t>eg</a:t>
            </a:r>
            <a:r>
              <a:rPr lang="en-GB" dirty="0" smtClean="0"/>
              <a:t>: NIC; ETC; </a:t>
            </a:r>
            <a:r>
              <a:rPr lang="en-GB" dirty="0" err="1" smtClean="0"/>
              <a:t>Ofgem</a:t>
            </a:r>
            <a:r>
              <a:rPr lang="en-GB" dirty="0" smtClean="0"/>
              <a:t>; UKERC; NGC) is that: </a:t>
            </a:r>
            <a:r>
              <a:rPr lang="en-GB" b="1" dirty="0"/>
              <a:t>baseload </a:t>
            </a:r>
            <a:r>
              <a:rPr lang="en-GB" b="1" dirty="0" smtClean="0"/>
              <a:t>“</a:t>
            </a:r>
            <a:r>
              <a:rPr lang="en-GB" b="1" i="1" dirty="0" smtClean="0"/>
              <a:t>outdated</a:t>
            </a:r>
            <a:r>
              <a:rPr lang="en-GB" b="1" dirty="0"/>
              <a:t>”; </a:t>
            </a:r>
            <a:r>
              <a:rPr lang="en-GB" dirty="0"/>
              <a:t>intermittency costs </a:t>
            </a:r>
            <a:r>
              <a:rPr lang="en-GB" dirty="0" smtClean="0"/>
              <a:t>small fraction of an already-large renewable advantage</a:t>
            </a:r>
            <a:endParaRPr lang="en-GB" dirty="0"/>
          </a:p>
        </p:txBody>
      </p:sp>
      <p:sp>
        <p:nvSpPr>
          <p:cNvPr id="15" name="Subtitle 2"/>
          <p:cNvSpPr txBox="1">
            <a:spLocks/>
          </p:cNvSpPr>
          <p:nvPr/>
        </p:nvSpPr>
        <p:spPr>
          <a:xfrm>
            <a:off x="118531" y="3338374"/>
            <a:ext cx="12143238" cy="83449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 smtClean="0"/>
              <a:t>Key choices are </a:t>
            </a:r>
            <a:r>
              <a:rPr lang="en-GB" b="1" dirty="0" smtClean="0"/>
              <a:t>political</a:t>
            </a:r>
            <a:r>
              <a:rPr lang="en-GB" dirty="0" smtClean="0"/>
              <a:t>, but </a:t>
            </a:r>
            <a:r>
              <a:rPr lang="en-GB" b="1" dirty="0" smtClean="0"/>
              <a:t>no technical reason </a:t>
            </a:r>
            <a:r>
              <a:rPr lang="en-GB" dirty="0" smtClean="0"/>
              <a:t>why UK could not have a </a:t>
            </a:r>
            <a:r>
              <a:rPr lang="en-GB" b="1" dirty="0" smtClean="0"/>
              <a:t>more affordable, secure and diverse </a:t>
            </a:r>
            <a:r>
              <a:rPr lang="en-GB" dirty="0" smtClean="0"/>
              <a:t>electricity system from 100% renewables, more quickly than current nuclear programme.</a:t>
            </a:r>
            <a:endParaRPr lang="en-GB" dirty="0"/>
          </a:p>
        </p:txBody>
      </p:sp>
      <p:sp>
        <p:nvSpPr>
          <p:cNvPr id="16" name="Subtitle 2"/>
          <p:cNvSpPr txBox="1">
            <a:spLocks/>
          </p:cNvSpPr>
          <p:nvPr/>
        </p:nvSpPr>
        <p:spPr>
          <a:xfrm>
            <a:off x="118532" y="5007364"/>
            <a:ext cx="11802533" cy="83449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 smtClean="0"/>
              <a:t>UK </a:t>
            </a:r>
            <a:r>
              <a:rPr lang="en-GB" b="1" dirty="0" smtClean="0"/>
              <a:t>nuclear research </a:t>
            </a:r>
            <a:r>
              <a:rPr lang="en-GB" dirty="0" smtClean="0"/>
              <a:t>funding is </a:t>
            </a:r>
            <a:r>
              <a:rPr lang="en-GB" b="1" dirty="0" smtClean="0"/>
              <a:t>12 times more </a:t>
            </a:r>
            <a:r>
              <a:rPr lang="en-GB" dirty="0" smtClean="0"/>
              <a:t>than for renewables; subsidies larger despite greater nuclear maturity; tidal projects are cancelled; cheapest power (onshore wind) is effectively banned.</a:t>
            </a:r>
            <a:endParaRPr lang="en-GB" dirty="0"/>
          </a:p>
        </p:txBody>
      </p:sp>
      <p:sp>
        <p:nvSpPr>
          <p:cNvPr id="17" name="Subtitle 2"/>
          <p:cNvSpPr txBox="1">
            <a:spLocks/>
          </p:cNvSpPr>
          <p:nvPr/>
        </p:nvSpPr>
        <p:spPr>
          <a:xfrm>
            <a:off x="84669" y="5861497"/>
            <a:ext cx="11802533" cy="83449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 smtClean="0"/>
              <a:t>UK nuclear jobs and skills loudly advocated, often without referring to </a:t>
            </a:r>
            <a:r>
              <a:rPr lang="en-GB" b="1" dirty="0" smtClean="0"/>
              <a:t>already-larger volumes of skilled renewable jobs</a:t>
            </a:r>
            <a:r>
              <a:rPr lang="en-GB" dirty="0" smtClean="0"/>
              <a:t>; and massively </a:t>
            </a:r>
            <a:r>
              <a:rPr lang="en-GB" b="1" dirty="0" smtClean="0"/>
              <a:t>greater export growth </a:t>
            </a:r>
            <a:r>
              <a:rPr lang="en-GB" dirty="0" smtClean="0"/>
              <a:t>potential in global renewable markets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48798" y="-75897"/>
            <a:ext cx="2812971" cy="1558974"/>
          </a:xfrm>
          <a:prstGeom prst="rect">
            <a:avLst/>
          </a:prstGeom>
        </p:spPr>
      </p:pic>
      <p:sp>
        <p:nvSpPr>
          <p:cNvPr id="10" name="Subtitle 2"/>
          <p:cNvSpPr txBox="1">
            <a:spLocks/>
          </p:cNvSpPr>
          <p:nvPr/>
        </p:nvSpPr>
        <p:spPr>
          <a:xfrm>
            <a:off x="118531" y="4172869"/>
            <a:ext cx="12073469" cy="83449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 smtClean="0"/>
              <a:t>Yet UK Government support is </a:t>
            </a:r>
            <a:r>
              <a:rPr lang="en-GB" b="1" dirty="0" smtClean="0"/>
              <a:t>strongly biased towards nuclear</a:t>
            </a:r>
            <a:r>
              <a:rPr lang="en-GB" dirty="0" smtClean="0"/>
              <a:t>: </a:t>
            </a:r>
            <a:r>
              <a:rPr lang="en-GB" dirty="0"/>
              <a:t>favourable 35-year </a:t>
            </a:r>
            <a:r>
              <a:rPr lang="en-GB" dirty="0" smtClean="0"/>
              <a:t>contracts; grid codes; loan guarantees; public investment; liability cover; reduced insurance; waste management.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25119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6" grpId="0"/>
      <p:bldP spid="17" grpId="0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ubtitle 2"/>
          <p:cNvSpPr txBox="1">
            <a:spLocks/>
          </p:cNvSpPr>
          <p:nvPr/>
        </p:nvSpPr>
        <p:spPr>
          <a:xfrm>
            <a:off x="186265" y="169690"/>
            <a:ext cx="11734800" cy="8344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sz="3200" b="1" dirty="0" smtClean="0"/>
              <a:t>Official UK nuclear support </a:t>
            </a:r>
            <a:r>
              <a:rPr lang="en-GB" sz="3200" dirty="0" smtClean="0"/>
              <a:t>is extraordinarily intense</a:t>
            </a:r>
            <a:endParaRPr lang="en-GB" sz="3200" dirty="0"/>
          </a:p>
        </p:txBody>
      </p:sp>
      <p:sp>
        <p:nvSpPr>
          <p:cNvPr id="13" name="Subtitle 2"/>
          <p:cNvSpPr txBox="1">
            <a:spLocks/>
          </p:cNvSpPr>
          <p:nvPr/>
        </p:nvSpPr>
        <p:spPr>
          <a:xfrm>
            <a:off x="118532" y="1669384"/>
            <a:ext cx="11590872" cy="83449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200" dirty="0" smtClean="0"/>
              <a:t>Since 2006, UK plans for a "</a:t>
            </a:r>
            <a:r>
              <a:rPr lang="en-GB" sz="2200" b="1" i="1" dirty="0" smtClean="0"/>
              <a:t>nuclear renaissance</a:t>
            </a:r>
            <a:r>
              <a:rPr lang="en-GB" sz="2200" dirty="0" smtClean="0"/>
              <a:t>“ involve nuclear </a:t>
            </a:r>
            <a:r>
              <a:rPr lang="en-GB" sz="2200" dirty="0"/>
              <a:t>new-build commitments that are exceptional in Europe (and in proportion to </a:t>
            </a:r>
            <a:r>
              <a:rPr lang="en-GB" sz="2200" dirty="0" smtClean="0"/>
              <a:t>the size of the UK system), </a:t>
            </a:r>
            <a:r>
              <a:rPr lang="en-GB" sz="2200" b="1" dirty="0" smtClean="0"/>
              <a:t>largest </a:t>
            </a:r>
            <a:r>
              <a:rPr lang="en-GB" sz="2200" b="1" dirty="0"/>
              <a:t>in the </a:t>
            </a:r>
            <a:r>
              <a:rPr lang="en-GB" sz="2200" b="1" dirty="0" smtClean="0"/>
              <a:t>world</a:t>
            </a:r>
            <a:endParaRPr lang="en-GB" sz="2200" b="1" i="1" dirty="0"/>
          </a:p>
        </p:txBody>
      </p:sp>
      <p:sp>
        <p:nvSpPr>
          <p:cNvPr id="14" name="Subtitle 2"/>
          <p:cNvSpPr txBox="1">
            <a:spLocks/>
          </p:cNvSpPr>
          <p:nvPr/>
        </p:nvSpPr>
        <p:spPr>
          <a:xfrm>
            <a:off x="118532" y="2503879"/>
            <a:ext cx="11968693" cy="83449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200" dirty="0" smtClean="0"/>
              <a:t>Tony Blair set tone (2006): repudiates critical white paper;</a:t>
            </a:r>
            <a:r>
              <a:rPr lang="en-GB" sz="2200" dirty="0"/>
              <a:t> convenes “</a:t>
            </a:r>
            <a:r>
              <a:rPr lang="en-GB" sz="2200" i="1" dirty="0"/>
              <a:t>secret</a:t>
            </a:r>
            <a:r>
              <a:rPr lang="en-GB" sz="2200" dirty="0"/>
              <a:t>” Cabinet process;</a:t>
            </a:r>
            <a:r>
              <a:rPr lang="en-GB" sz="2200" dirty="0" smtClean="0"/>
              <a:t> rejects judicial quashing of less detailed pro-nuclear successor: “</a:t>
            </a:r>
            <a:r>
              <a:rPr lang="en-GB" sz="2200" i="1" dirty="0" smtClean="0"/>
              <a:t>nuclear power is </a:t>
            </a:r>
            <a:r>
              <a:rPr lang="en-GB" sz="2200" b="1" i="1" dirty="0" smtClean="0"/>
              <a:t>back with a vengeance</a:t>
            </a:r>
            <a:r>
              <a:rPr lang="en-GB" sz="2200" dirty="0" smtClean="0"/>
              <a:t>”</a:t>
            </a:r>
            <a:endParaRPr lang="en-GB" sz="2200" dirty="0"/>
          </a:p>
        </p:txBody>
      </p:sp>
      <p:sp>
        <p:nvSpPr>
          <p:cNvPr id="15" name="Subtitle 2"/>
          <p:cNvSpPr txBox="1">
            <a:spLocks/>
          </p:cNvSpPr>
          <p:nvPr/>
        </p:nvSpPr>
        <p:spPr>
          <a:xfrm>
            <a:off x="118531" y="3338374"/>
            <a:ext cx="12143238" cy="8344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200" dirty="0" smtClean="0"/>
              <a:t>Chief </a:t>
            </a:r>
            <a:r>
              <a:rPr lang="en-GB" sz="2200" dirty="0"/>
              <a:t>Scientist Sir David King (2006</a:t>
            </a:r>
            <a:r>
              <a:rPr lang="en-GB" sz="2200" dirty="0" smtClean="0"/>
              <a:t>) illustrates erroneous terms of support: </a:t>
            </a:r>
            <a:r>
              <a:rPr lang="en-GB" sz="2200" dirty="0"/>
              <a:t>“</a:t>
            </a:r>
            <a:r>
              <a:rPr lang="en-GB" sz="2200" i="1" dirty="0"/>
              <a:t>we have </a:t>
            </a:r>
            <a:r>
              <a:rPr lang="en-GB" sz="2200" b="1" i="1" dirty="0"/>
              <a:t>no alternative </a:t>
            </a:r>
            <a:r>
              <a:rPr lang="en-GB" sz="2200" i="1" dirty="0"/>
              <a:t>to nuclear power: if there were other sources of low carbon energy I would be in favour, but there aren't</a:t>
            </a:r>
            <a:r>
              <a:rPr lang="en-GB" sz="2200" dirty="0"/>
              <a:t>”</a:t>
            </a:r>
          </a:p>
        </p:txBody>
      </p:sp>
      <p:sp>
        <p:nvSpPr>
          <p:cNvPr id="16" name="Subtitle 2"/>
          <p:cNvSpPr txBox="1">
            <a:spLocks/>
          </p:cNvSpPr>
          <p:nvPr/>
        </p:nvSpPr>
        <p:spPr>
          <a:xfrm>
            <a:off x="118532" y="5007364"/>
            <a:ext cx="11968693" cy="83449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 smtClean="0"/>
              <a:t>Stark contrast with Germany: world’s leading nuclear engineering exporter; most successful high-technology economy; far less attractive renewable resource; </a:t>
            </a:r>
            <a:r>
              <a:rPr lang="en-GB" b="1" dirty="0" smtClean="0"/>
              <a:t>confirms nuclear phase-out (2011)</a:t>
            </a:r>
            <a:endParaRPr lang="en-GB" b="1" dirty="0"/>
          </a:p>
        </p:txBody>
      </p:sp>
      <p:sp>
        <p:nvSpPr>
          <p:cNvPr id="17" name="Subtitle 2"/>
          <p:cNvSpPr txBox="1">
            <a:spLocks/>
          </p:cNvSpPr>
          <p:nvPr/>
        </p:nvSpPr>
        <p:spPr>
          <a:xfrm>
            <a:off x="84669" y="5861497"/>
            <a:ext cx="11802533" cy="83449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 smtClean="0"/>
              <a:t>Globally, a precipitous decline in nuclear power and massive swing to renewables, </a:t>
            </a:r>
            <a:r>
              <a:rPr lang="en-GB" dirty="0"/>
              <a:t>with capital  </a:t>
            </a:r>
            <a:r>
              <a:rPr lang="en-GB" b="1" dirty="0" smtClean="0"/>
              <a:t>investment in </a:t>
            </a:r>
            <a:r>
              <a:rPr lang="en-GB" b="1" dirty="0"/>
              <a:t>renewable electricity </a:t>
            </a:r>
            <a:r>
              <a:rPr lang="en-GB" b="1" dirty="0" smtClean="0"/>
              <a:t>generation since 2013 exceeding all other forms put together</a:t>
            </a:r>
            <a:endParaRPr lang="en-GB" b="1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48798" y="-75897"/>
            <a:ext cx="2812971" cy="1558974"/>
          </a:xfrm>
          <a:prstGeom prst="rect">
            <a:avLst/>
          </a:prstGeom>
        </p:spPr>
      </p:pic>
      <p:sp>
        <p:nvSpPr>
          <p:cNvPr id="10" name="Subtitle 2"/>
          <p:cNvSpPr txBox="1">
            <a:spLocks/>
          </p:cNvSpPr>
          <p:nvPr/>
        </p:nvSpPr>
        <p:spPr>
          <a:xfrm>
            <a:off x="118531" y="4172869"/>
            <a:ext cx="11802533" cy="83449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 smtClean="0"/>
              <a:t>Energy Minister Amber Rudd conveys same continuing unusually blinkered and exclusive mood a decade later (2016):“</a:t>
            </a:r>
            <a:r>
              <a:rPr lang="en-GB" i="1" dirty="0" smtClean="0"/>
              <a:t>nuclear </a:t>
            </a:r>
            <a:r>
              <a:rPr lang="en-GB" i="1" dirty="0"/>
              <a:t>power is </a:t>
            </a:r>
            <a:r>
              <a:rPr lang="en-GB" b="1" i="1" dirty="0"/>
              <a:t>what </a:t>
            </a:r>
            <a:r>
              <a:rPr lang="en-GB" b="1" i="1" dirty="0" smtClean="0"/>
              <a:t>this Government </a:t>
            </a:r>
            <a:r>
              <a:rPr lang="en-GB" b="1" i="1" dirty="0"/>
              <a:t>is all about </a:t>
            </a:r>
            <a:r>
              <a:rPr lang="en-GB" i="1" dirty="0"/>
              <a:t>for the next twenty years</a:t>
            </a:r>
            <a:r>
              <a:rPr lang="en-GB" dirty="0" smtClean="0"/>
              <a:t>”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81300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6" grpId="0"/>
      <p:bldP spid="17" grpId="0"/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ubtitle 2"/>
          <p:cNvSpPr txBox="1">
            <a:spLocks/>
          </p:cNvSpPr>
          <p:nvPr/>
        </p:nvSpPr>
        <p:spPr>
          <a:xfrm>
            <a:off x="157690" y="150640"/>
            <a:ext cx="11734800" cy="8344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sz="3200" b="1" dirty="0"/>
              <a:t>Military </a:t>
            </a:r>
            <a:r>
              <a:rPr lang="en-GB" sz="3200" b="1" dirty="0" smtClean="0"/>
              <a:t>rationales </a:t>
            </a:r>
            <a:r>
              <a:rPr lang="en-GB" sz="3200" dirty="0" smtClean="0"/>
              <a:t>are openly declared </a:t>
            </a:r>
            <a:r>
              <a:rPr lang="en-GB" sz="3200" dirty="0"/>
              <a:t>in </a:t>
            </a:r>
            <a:r>
              <a:rPr lang="en-GB" sz="3200" dirty="0" smtClean="0"/>
              <a:t>other countries</a:t>
            </a:r>
            <a:endParaRPr lang="en-GB" sz="3200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48798" y="-75897"/>
            <a:ext cx="2812971" cy="1558974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118532" y="1711925"/>
            <a:ext cx="1150790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200" b="1" dirty="0"/>
              <a:t>Russian military </a:t>
            </a:r>
            <a:r>
              <a:rPr lang="en-GB" sz="2200" b="1" dirty="0" smtClean="0"/>
              <a:t>priorities for civil nuclear industry</a:t>
            </a:r>
            <a:r>
              <a:rPr lang="en-GB" sz="2200" dirty="0" smtClean="0"/>
              <a:t>: </a:t>
            </a:r>
            <a:r>
              <a:rPr lang="en-GB" sz="2200" i="1" dirty="0" smtClean="0"/>
              <a:t>“…</a:t>
            </a:r>
            <a:r>
              <a:rPr lang="en-GB" sz="2200" dirty="0" smtClean="0"/>
              <a:t>[</a:t>
            </a:r>
            <a:r>
              <a:rPr lang="en-GB" sz="2200" dirty="0"/>
              <a:t>r]</a:t>
            </a:r>
            <a:r>
              <a:rPr lang="en-GB" sz="2200" i="1" dirty="0" err="1"/>
              <a:t>eliable</a:t>
            </a:r>
            <a:r>
              <a:rPr lang="en-GB" sz="2200" i="1" dirty="0"/>
              <a:t> provision of Russia’s </a:t>
            </a:r>
            <a:r>
              <a:rPr lang="en-GB" sz="2200" i="1" dirty="0" err="1"/>
              <a:t>defense</a:t>
            </a:r>
            <a:r>
              <a:rPr lang="en-GB" sz="2200" i="1" dirty="0"/>
              <a:t> capability is the main priority of the </a:t>
            </a:r>
            <a:r>
              <a:rPr lang="en-GB" sz="2200" i="1" dirty="0" smtClean="0"/>
              <a:t>nuclear industry” </a:t>
            </a:r>
            <a:r>
              <a:rPr lang="en-GB" sz="2200" dirty="0" smtClean="0"/>
              <a:t>[</a:t>
            </a:r>
            <a:r>
              <a:rPr lang="en-GB" sz="2200" dirty="0" err="1" smtClean="0"/>
              <a:t>Rosatom</a:t>
            </a:r>
            <a:r>
              <a:rPr lang="en-GB" sz="2200" dirty="0" smtClean="0"/>
              <a:t> 2017]</a:t>
            </a:r>
            <a:endParaRPr lang="en-GB" sz="2200" dirty="0"/>
          </a:p>
        </p:txBody>
      </p:sp>
      <p:sp>
        <p:nvSpPr>
          <p:cNvPr id="20" name="TextBox 19"/>
          <p:cNvSpPr txBox="1"/>
          <p:nvPr/>
        </p:nvSpPr>
        <p:spPr>
          <a:xfrm>
            <a:off x="118532" y="2612977"/>
            <a:ext cx="1150790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200" b="1" dirty="0"/>
              <a:t>France </a:t>
            </a:r>
            <a:r>
              <a:rPr lang="en-GB" sz="2200" dirty="0"/>
              <a:t>– </a:t>
            </a:r>
            <a:r>
              <a:rPr lang="en-GB" sz="2200" b="1" dirty="0"/>
              <a:t>“</a:t>
            </a:r>
            <a:r>
              <a:rPr lang="en-GB" sz="2200" i="1" dirty="0"/>
              <a:t>one expert dares the ultimate question: </a:t>
            </a:r>
            <a:r>
              <a:rPr lang="en-GB" sz="2200" i="1" dirty="0" smtClean="0"/>
              <a:t>‘What </a:t>
            </a:r>
            <a:r>
              <a:rPr lang="en-GB" sz="2200" i="1" dirty="0"/>
              <a:t>about the credibility of our deterrent force and </a:t>
            </a:r>
            <a:r>
              <a:rPr lang="en-GB" sz="2200" b="1" i="1" dirty="0"/>
              <a:t>our position at the UN </a:t>
            </a:r>
            <a:r>
              <a:rPr lang="en-GB" sz="2200" i="1" dirty="0"/>
              <a:t>if France gives up its power plants</a:t>
            </a:r>
            <a:r>
              <a:rPr lang="en-GB" sz="2200" i="1" dirty="0" smtClean="0"/>
              <a:t>?’</a:t>
            </a:r>
            <a:r>
              <a:rPr lang="en-GB" sz="2200" dirty="0" smtClean="0"/>
              <a:t>” </a:t>
            </a:r>
            <a:r>
              <a:rPr lang="en-GB" sz="2200" dirty="0"/>
              <a:t>[</a:t>
            </a:r>
            <a:r>
              <a:rPr lang="en-GB" sz="2200" i="1" dirty="0"/>
              <a:t>Le Monde</a:t>
            </a:r>
            <a:r>
              <a:rPr lang="en-GB" sz="2200" dirty="0"/>
              <a:t>, 2017</a:t>
            </a:r>
            <a:r>
              <a:rPr lang="en-GB" sz="2200" dirty="0" smtClean="0"/>
              <a:t>]</a:t>
            </a:r>
            <a:endParaRPr lang="en-GB" sz="2200" dirty="0"/>
          </a:p>
        </p:txBody>
      </p:sp>
      <p:sp>
        <p:nvSpPr>
          <p:cNvPr id="26" name="Subtitle 2"/>
          <p:cNvSpPr txBox="1">
            <a:spLocks/>
          </p:cNvSpPr>
          <p:nvPr/>
        </p:nvSpPr>
        <p:spPr>
          <a:xfrm>
            <a:off x="118532" y="893945"/>
            <a:ext cx="11590872" cy="8344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dirty="0"/>
              <a:t>In </a:t>
            </a:r>
            <a:r>
              <a:rPr lang="en-GB" dirty="0" smtClean="0"/>
              <a:t>the few countries </a:t>
            </a:r>
            <a:r>
              <a:rPr lang="en-GB" dirty="0"/>
              <a:t>where nuclear support </a:t>
            </a:r>
            <a:r>
              <a:rPr lang="en-GB" dirty="0" smtClean="0"/>
              <a:t>persists, key reason is military</a:t>
            </a:r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157690" y="5840306"/>
            <a:ext cx="1150790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200" b="1" dirty="0" smtClean="0"/>
              <a:t>US military priorities for civil nuclear industry</a:t>
            </a:r>
            <a:r>
              <a:rPr lang="en-GB" sz="2200" dirty="0" smtClean="0"/>
              <a:t>: abandonment of civil nuclear will </a:t>
            </a:r>
            <a:r>
              <a:rPr lang="en-GB" sz="2200" i="1" dirty="0"/>
              <a:t>“stunt </a:t>
            </a:r>
            <a:r>
              <a:rPr lang="en-GB" sz="2200" i="1" dirty="0" smtClean="0"/>
              <a:t>development </a:t>
            </a:r>
            <a:r>
              <a:rPr lang="en-GB" sz="2200" i="1" dirty="0"/>
              <a:t>of the nation’s </a:t>
            </a:r>
            <a:r>
              <a:rPr lang="en-GB" sz="2200" i="1" dirty="0" err="1"/>
              <a:t>defense</a:t>
            </a:r>
            <a:r>
              <a:rPr lang="en-GB" sz="2200" i="1" dirty="0"/>
              <a:t> nuclear complex</a:t>
            </a:r>
            <a:r>
              <a:rPr lang="en-GB" sz="2200" i="1" dirty="0" smtClean="0"/>
              <a:t>” </a:t>
            </a:r>
            <a:r>
              <a:rPr lang="en-GB" sz="2200" dirty="0" smtClean="0"/>
              <a:t>[NEI 2016]</a:t>
            </a:r>
            <a:endParaRPr lang="en-GB" sz="2200" dirty="0"/>
          </a:p>
        </p:txBody>
      </p:sp>
      <p:sp>
        <p:nvSpPr>
          <p:cNvPr id="13" name="TextBox 12"/>
          <p:cNvSpPr txBox="1"/>
          <p:nvPr/>
        </p:nvSpPr>
        <p:spPr>
          <a:xfrm>
            <a:off x="118532" y="3501189"/>
            <a:ext cx="1150790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200" b="1" dirty="0"/>
              <a:t>France – “</a:t>
            </a:r>
            <a:r>
              <a:rPr lang="en-GB" sz="2200" b="1" i="1" dirty="0"/>
              <a:t>report that embarrassed Nicolas </a:t>
            </a:r>
            <a:r>
              <a:rPr lang="en-GB" sz="2200" b="1" i="1" dirty="0" err="1"/>
              <a:t>Hulot</a:t>
            </a:r>
            <a:r>
              <a:rPr lang="en-GB" sz="2200" b="1" dirty="0"/>
              <a:t>” </a:t>
            </a:r>
            <a:r>
              <a:rPr lang="en-GB" sz="2200" dirty="0"/>
              <a:t>– expresses “</a:t>
            </a:r>
            <a:r>
              <a:rPr lang="en-GB" sz="2200" i="1" dirty="0"/>
              <a:t>concern for civil as well as </a:t>
            </a:r>
            <a:r>
              <a:rPr lang="en-GB" sz="2200" i="1" dirty="0" err="1"/>
              <a:t>defense</a:t>
            </a:r>
            <a:r>
              <a:rPr lang="en-GB" sz="2200" i="1" dirty="0"/>
              <a:t> activities – with nuclear propulsion of submarines and aircraft carriers” </a:t>
            </a:r>
            <a:r>
              <a:rPr lang="en-GB" sz="2200" dirty="0"/>
              <a:t>[</a:t>
            </a:r>
            <a:r>
              <a:rPr lang="en-GB" sz="2200" i="1" dirty="0"/>
              <a:t>Les </a:t>
            </a:r>
            <a:r>
              <a:rPr lang="en-GB" sz="2200" i="1" dirty="0" err="1"/>
              <a:t>Echos</a:t>
            </a:r>
            <a:r>
              <a:rPr lang="en-GB" sz="2200" i="1" dirty="0"/>
              <a:t>, </a:t>
            </a:r>
            <a:r>
              <a:rPr lang="en-GB" sz="2200" dirty="0"/>
              <a:t>2018]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18532" y="4501470"/>
            <a:ext cx="1150790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200" b="1" dirty="0" smtClean="0"/>
              <a:t>Brazil – </a:t>
            </a:r>
            <a:r>
              <a:rPr lang="en-GB" sz="2200" dirty="0" smtClean="0"/>
              <a:t>President </a:t>
            </a:r>
            <a:r>
              <a:rPr lang="en-GB" sz="2200" dirty="0"/>
              <a:t>Dilma </a:t>
            </a:r>
            <a:r>
              <a:rPr lang="en-GB" sz="2200" dirty="0" smtClean="0"/>
              <a:t>Rousseff (2014): “</a:t>
            </a:r>
            <a:r>
              <a:rPr lang="en-GB" sz="2200" i="1" dirty="0"/>
              <a:t>the Brazilian </a:t>
            </a:r>
            <a:r>
              <a:rPr lang="en-GB" sz="2200" i="1" dirty="0" smtClean="0"/>
              <a:t>Navy </a:t>
            </a:r>
            <a:r>
              <a:rPr lang="en-GB" sz="2200" i="1" dirty="0"/>
              <a:t>… have contributed decisively to our nation, </a:t>
            </a:r>
            <a:r>
              <a:rPr lang="en-GB" sz="2200" i="1" dirty="0" smtClean="0"/>
              <a:t>towards our </a:t>
            </a:r>
            <a:r>
              <a:rPr lang="en-GB" sz="2200" i="1" dirty="0"/>
              <a:t>country </a:t>
            </a:r>
            <a:r>
              <a:rPr lang="en-GB" sz="2200" i="1" dirty="0" smtClean="0"/>
              <a:t>joining the </a:t>
            </a:r>
            <a:r>
              <a:rPr lang="en-GB" sz="2200" b="1" i="1" dirty="0"/>
              <a:t>select group of five member countries of the </a:t>
            </a:r>
            <a:r>
              <a:rPr lang="en-GB" sz="2200" b="1" i="1" dirty="0" smtClean="0"/>
              <a:t>United </a:t>
            </a:r>
            <a:r>
              <a:rPr lang="en-GB" sz="2200" b="1" i="1" dirty="0"/>
              <a:t>Nations Security </a:t>
            </a:r>
            <a:r>
              <a:rPr lang="en-GB" sz="2200" b="1" i="1" dirty="0" smtClean="0"/>
              <a:t>Council, which dominate </a:t>
            </a:r>
            <a:r>
              <a:rPr lang="en-GB" sz="2200" b="1" i="1" dirty="0"/>
              <a:t>the </a:t>
            </a:r>
            <a:r>
              <a:rPr lang="en-GB" sz="2200" b="1" i="1" dirty="0" smtClean="0"/>
              <a:t>nuclear propelled submarine technology</a:t>
            </a:r>
            <a:r>
              <a:rPr lang="en-GB" sz="2200" dirty="0" smtClean="0"/>
              <a:t>”</a:t>
            </a:r>
            <a:endParaRPr lang="en-GB" sz="2200" dirty="0"/>
          </a:p>
        </p:txBody>
      </p:sp>
    </p:spTree>
    <p:extLst>
      <p:ext uri="{BB962C8B-B14F-4D97-AF65-F5344CB8AC3E}">
        <p14:creationId xmlns:p14="http://schemas.microsoft.com/office/powerpoint/2010/main" val="1893417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6" grpId="0"/>
      <p:bldP spid="10" grpId="0"/>
      <p:bldP spid="13" grpId="0"/>
      <p:bldP spid="1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ubtitle 2"/>
          <p:cNvSpPr txBox="1">
            <a:spLocks/>
          </p:cNvSpPr>
          <p:nvPr/>
        </p:nvSpPr>
        <p:spPr>
          <a:xfrm>
            <a:off x="157690" y="150640"/>
            <a:ext cx="11734800" cy="8344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sz="3200" b="1" dirty="0"/>
              <a:t>Military </a:t>
            </a:r>
            <a:r>
              <a:rPr lang="en-GB" sz="3200" b="1" dirty="0" smtClean="0"/>
              <a:t>rationales </a:t>
            </a:r>
            <a:r>
              <a:rPr lang="en-GB" sz="3200" dirty="0" smtClean="0"/>
              <a:t>are openly declared </a:t>
            </a:r>
            <a:r>
              <a:rPr lang="en-GB" sz="3200" dirty="0"/>
              <a:t>in </a:t>
            </a:r>
            <a:r>
              <a:rPr lang="en-GB" sz="3200" dirty="0" smtClean="0"/>
              <a:t>other countries</a:t>
            </a:r>
            <a:endParaRPr lang="en-GB" sz="3200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48798" y="-75897"/>
            <a:ext cx="2812971" cy="1558974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122515" y="1700092"/>
            <a:ext cx="1150790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200" b="1" dirty="0" smtClean="0"/>
              <a:t>Former US Energy Secretary emphasises needs of the ‘nuclear </a:t>
            </a:r>
            <a:r>
              <a:rPr lang="en-GB" sz="2200" b="1" dirty="0"/>
              <a:t>N</a:t>
            </a:r>
            <a:r>
              <a:rPr lang="en-GB" sz="2200" b="1" dirty="0" smtClean="0"/>
              <a:t>avy’</a:t>
            </a:r>
            <a:r>
              <a:rPr lang="en-GB" sz="2200" dirty="0" smtClean="0"/>
              <a:t>: </a:t>
            </a:r>
            <a:r>
              <a:rPr lang="en-GB" sz="2200" i="1" dirty="0" smtClean="0"/>
              <a:t>“</a:t>
            </a:r>
            <a:r>
              <a:rPr lang="en-GB" sz="2200" i="1" dirty="0"/>
              <a:t>a strong domestic </a:t>
            </a:r>
            <a:r>
              <a:rPr lang="en-GB" sz="2200" i="1" dirty="0" smtClean="0"/>
              <a:t>supply chain </a:t>
            </a:r>
            <a:r>
              <a:rPr lang="en-GB" sz="2200" i="1" dirty="0"/>
              <a:t>is needed to provide for nuclear Navy requirements. This supply chain has an </a:t>
            </a:r>
            <a:r>
              <a:rPr lang="en-GB" sz="2200" i="1" dirty="0" smtClean="0"/>
              <a:t>inherent and </a:t>
            </a:r>
            <a:r>
              <a:rPr lang="en-GB" sz="2200" i="1" dirty="0"/>
              <a:t>very strong overlap with the commercial nuclear </a:t>
            </a:r>
            <a:r>
              <a:rPr lang="en-GB" sz="2200" i="1" dirty="0" smtClean="0"/>
              <a:t>energy” </a:t>
            </a:r>
            <a:r>
              <a:rPr lang="en-GB" sz="2200" dirty="0" smtClean="0"/>
              <a:t>[Moniz 2017]</a:t>
            </a:r>
            <a:endParaRPr lang="en-GB" sz="2200" dirty="0"/>
          </a:p>
        </p:txBody>
      </p:sp>
      <p:sp>
        <p:nvSpPr>
          <p:cNvPr id="22" name="TextBox 21"/>
          <p:cNvSpPr txBox="1"/>
          <p:nvPr/>
        </p:nvSpPr>
        <p:spPr>
          <a:xfrm>
            <a:off x="122515" y="4466708"/>
            <a:ext cx="1150790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200" b="1" dirty="0" smtClean="0"/>
              <a:t>Leaked confidential US Government Memorandum</a:t>
            </a:r>
            <a:r>
              <a:rPr lang="en-GB" sz="2200" dirty="0" smtClean="0"/>
              <a:t>: </a:t>
            </a:r>
            <a:r>
              <a:rPr lang="en-GB" sz="2200" i="1" dirty="0" smtClean="0"/>
              <a:t>“Our national security also relies … on a robust civilian nuclear power industry </a:t>
            </a:r>
            <a:r>
              <a:rPr lang="en-GB" sz="2200" i="1" dirty="0"/>
              <a:t>t</a:t>
            </a:r>
            <a:r>
              <a:rPr lang="en-GB" sz="2200" i="1" dirty="0" smtClean="0"/>
              <a:t>o support the entire US nuclear enterprise and US nuclear leadership abroad” </a:t>
            </a:r>
            <a:r>
              <a:rPr lang="en-GB" sz="2200" dirty="0" smtClean="0"/>
              <a:t>[USG 2018]</a:t>
            </a:r>
            <a:endParaRPr lang="en-GB" sz="2200" dirty="0"/>
          </a:p>
        </p:txBody>
      </p:sp>
      <p:sp>
        <p:nvSpPr>
          <p:cNvPr id="23" name="TextBox 22"/>
          <p:cNvSpPr txBox="1"/>
          <p:nvPr/>
        </p:nvSpPr>
        <p:spPr>
          <a:xfrm>
            <a:off x="122515" y="2914123"/>
            <a:ext cx="1150790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200" b="1" dirty="0" smtClean="0"/>
              <a:t>Lobbying by US military and industry leaders</a:t>
            </a:r>
            <a:r>
              <a:rPr lang="en-GB" sz="2200" dirty="0" smtClean="0"/>
              <a:t>: </a:t>
            </a:r>
            <a:r>
              <a:rPr lang="en-GB" sz="2200" i="1" dirty="0"/>
              <a:t>“Several national security organizations, including our nuclear Navy and significant </a:t>
            </a:r>
            <a:r>
              <a:rPr lang="en-GB" sz="2200" i="1" dirty="0" smtClean="0"/>
              <a:t>parts of </a:t>
            </a:r>
            <a:r>
              <a:rPr lang="en-GB" sz="2200" i="1" dirty="0"/>
              <a:t>the Department of Energy [DOE], benefit from a strong civil nuclear sector. Many of </a:t>
            </a:r>
            <a:r>
              <a:rPr lang="en-GB" sz="2200" i="1" dirty="0" smtClean="0"/>
              <a:t>the companies </a:t>
            </a:r>
            <a:r>
              <a:rPr lang="en-GB" sz="2200" i="1" dirty="0"/>
              <a:t>that serve the civil nuclear sector also supply the nuclear Navy and major </a:t>
            </a:r>
            <a:r>
              <a:rPr lang="en-GB" sz="2200" i="1" dirty="0" smtClean="0"/>
              <a:t>DOE programs</a:t>
            </a:r>
            <a:r>
              <a:rPr lang="en-GB" sz="2200" i="1" dirty="0"/>
              <a:t>” </a:t>
            </a:r>
            <a:r>
              <a:rPr lang="en-GB" sz="2200" dirty="0" smtClean="0"/>
              <a:t>[</a:t>
            </a:r>
            <a:r>
              <a:rPr lang="en-GB" sz="2200" dirty="0" err="1" smtClean="0"/>
              <a:t>Akerson</a:t>
            </a:r>
            <a:r>
              <a:rPr lang="en-GB" sz="2200" dirty="0" smtClean="0"/>
              <a:t> 2018]</a:t>
            </a:r>
            <a:endParaRPr lang="en-GB" sz="2200" dirty="0"/>
          </a:p>
        </p:txBody>
      </p:sp>
      <p:sp>
        <p:nvSpPr>
          <p:cNvPr id="26" name="Subtitle 2"/>
          <p:cNvSpPr txBox="1">
            <a:spLocks/>
          </p:cNvSpPr>
          <p:nvPr/>
        </p:nvSpPr>
        <p:spPr>
          <a:xfrm>
            <a:off x="118532" y="893945"/>
            <a:ext cx="11590872" cy="8344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dirty="0" smtClean="0"/>
              <a:t>Despite less acute difficulties, civil-military links are loudly debated in US</a:t>
            </a:r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118532" y="5680739"/>
            <a:ext cx="12141835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200" b="1" dirty="0"/>
              <a:t>US Senator Jeff Duncan (R-SC</a:t>
            </a:r>
            <a:r>
              <a:rPr lang="en-GB" sz="2200" b="1" dirty="0" smtClean="0"/>
              <a:t>)</a:t>
            </a:r>
            <a:r>
              <a:rPr lang="en-GB" sz="2200" dirty="0" smtClean="0"/>
              <a:t>: "</a:t>
            </a:r>
            <a:r>
              <a:rPr lang="en-GB" sz="2200" i="1" dirty="0" smtClean="0"/>
              <a:t>nuclear </a:t>
            </a:r>
            <a:r>
              <a:rPr lang="en-GB" sz="2200" i="1" dirty="0"/>
              <a:t>energy is critical to national security</a:t>
            </a:r>
            <a:r>
              <a:rPr lang="en-GB" sz="2200" dirty="0"/>
              <a:t>" </a:t>
            </a:r>
            <a:r>
              <a:rPr lang="en-GB" sz="2200" dirty="0" smtClean="0"/>
              <a:t>… "</a:t>
            </a:r>
            <a:r>
              <a:rPr lang="en-GB" sz="2200" i="1" dirty="0" smtClean="0"/>
              <a:t>US </a:t>
            </a:r>
            <a:r>
              <a:rPr lang="en-GB" sz="2200" i="1" dirty="0"/>
              <a:t>Navy benefits from a shared supply chain with the civilian nuclear </a:t>
            </a:r>
            <a:r>
              <a:rPr lang="en-GB" sz="2200" i="1" dirty="0" smtClean="0"/>
              <a:t>fleet … The Navy </a:t>
            </a:r>
            <a:r>
              <a:rPr lang="en-GB" sz="2200" i="1" dirty="0"/>
              <a:t>and civilian nuclear plants also share workforces, with civilian plants offering great paying jobs to </a:t>
            </a:r>
            <a:r>
              <a:rPr lang="en-GB" sz="2200" i="1" dirty="0" smtClean="0"/>
              <a:t>veterans</a:t>
            </a:r>
            <a:r>
              <a:rPr lang="en-GB" sz="2200" dirty="0" smtClean="0"/>
              <a:t>“ (</a:t>
            </a:r>
            <a:r>
              <a:rPr lang="en-GB" sz="2200" i="1" dirty="0" smtClean="0"/>
              <a:t>The Hill,</a:t>
            </a:r>
            <a:r>
              <a:rPr lang="en-GB" sz="2200" dirty="0" smtClean="0"/>
              <a:t> 2019)</a:t>
            </a:r>
            <a:endParaRPr lang="en-GB" sz="2200" dirty="0"/>
          </a:p>
        </p:txBody>
      </p:sp>
    </p:spTree>
    <p:extLst>
      <p:ext uri="{BB962C8B-B14F-4D97-AF65-F5344CB8AC3E}">
        <p14:creationId xmlns:p14="http://schemas.microsoft.com/office/powerpoint/2010/main" val="2217028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/>
      <p:bldP spid="23" grpId="0"/>
      <p:bldP spid="26" grpId="0"/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ubtitle 2"/>
          <p:cNvSpPr txBox="1">
            <a:spLocks/>
          </p:cNvSpPr>
          <p:nvPr/>
        </p:nvSpPr>
        <p:spPr>
          <a:xfrm>
            <a:off x="186265" y="169690"/>
            <a:ext cx="11734800" cy="8344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sz="3200" b="1" dirty="0" smtClean="0"/>
              <a:t>Broad international patterns </a:t>
            </a:r>
            <a:r>
              <a:rPr lang="en-GB" sz="3200" dirty="0" smtClean="0"/>
              <a:t>confirm civil-military links</a:t>
            </a:r>
            <a:endParaRPr lang="en-GB" sz="32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59234" y="827187"/>
            <a:ext cx="9055052" cy="6239152"/>
          </a:xfrm>
          <a:prstGeom prst="rect">
            <a:avLst/>
          </a:prstGeom>
        </p:spPr>
      </p:pic>
      <p:sp>
        <p:nvSpPr>
          <p:cNvPr id="19" name="Rectangle 18"/>
          <p:cNvSpPr/>
          <p:nvPr/>
        </p:nvSpPr>
        <p:spPr>
          <a:xfrm>
            <a:off x="7593875" y="615146"/>
            <a:ext cx="4598126" cy="6524863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en-US" sz="2200" dirty="0" smtClean="0">
              <a:ea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200" dirty="0" smtClean="0">
              <a:ea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200" dirty="0">
              <a:ea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200" dirty="0" smtClean="0">
              <a:ea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 smtClean="0">
                <a:ea typeface="Calibri" panose="020F0502020204030204" pitchFamily="34" charset="0"/>
              </a:rPr>
              <a:t>The leading </a:t>
            </a:r>
            <a:r>
              <a:rPr lang="en-US" sz="2200" dirty="0">
                <a:ea typeface="Calibri" panose="020F0502020204030204" pitchFamily="34" charset="0"/>
              </a:rPr>
              <a:t>global </a:t>
            </a:r>
            <a:r>
              <a:rPr lang="en-US" sz="2200" b="1" dirty="0">
                <a:ea typeface="Calibri" panose="020F0502020204030204" pitchFamily="34" charset="0"/>
              </a:rPr>
              <a:t>military </a:t>
            </a:r>
            <a:r>
              <a:rPr lang="en-US" sz="2200" dirty="0">
                <a:ea typeface="Calibri" panose="020F0502020204030204" pitchFamily="34" charset="0"/>
              </a:rPr>
              <a:t>powers </a:t>
            </a:r>
            <a:r>
              <a:rPr lang="en-US" sz="2200" dirty="0" smtClean="0">
                <a:ea typeface="Calibri" panose="020F0502020204030204" pitchFamily="34" charset="0"/>
              </a:rPr>
              <a:t>are the </a:t>
            </a:r>
            <a:r>
              <a:rPr lang="en-US" sz="2200" b="1" dirty="0" smtClean="0">
                <a:ea typeface="Calibri" panose="020F0502020204030204" pitchFamily="34" charset="0"/>
              </a:rPr>
              <a:t>most </a:t>
            </a:r>
            <a:r>
              <a:rPr lang="en-US" sz="2200" b="1" dirty="0">
                <a:ea typeface="Calibri" panose="020F0502020204030204" pitchFamily="34" charset="0"/>
              </a:rPr>
              <a:t>committed </a:t>
            </a:r>
            <a:r>
              <a:rPr lang="en-US" sz="2200" dirty="0">
                <a:ea typeface="Calibri" panose="020F0502020204030204" pitchFamily="34" charset="0"/>
              </a:rPr>
              <a:t>to large scale new nuclear </a:t>
            </a:r>
            <a:r>
              <a:rPr lang="en-US" sz="2200" dirty="0" smtClean="0">
                <a:ea typeface="Calibri" panose="020F0502020204030204" pitchFamily="34" charset="0"/>
              </a:rPr>
              <a:t>build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200" dirty="0">
              <a:ea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 smtClean="0">
                <a:ea typeface="Calibri" panose="020F0502020204030204" pitchFamily="34" charset="0"/>
              </a:rPr>
              <a:t>There </a:t>
            </a:r>
            <a:r>
              <a:rPr lang="en-US" sz="2200" dirty="0">
                <a:ea typeface="Calibri" panose="020F0502020204030204" pitchFamily="34" charset="0"/>
              </a:rPr>
              <a:t>is no global or regional </a:t>
            </a:r>
            <a:r>
              <a:rPr lang="en-US" sz="2200" b="1" dirty="0">
                <a:ea typeface="Calibri" panose="020F0502020204030204" pitchFamily="34" charset="0"/>
              </a:rPr>
              <a:t>military </a:t>
            </a:r>
            <a:r>
              <a:rPr lang="en-US" sz="2200" b="1" dirty="0" smtClean="0">
                <a:ea typeface="Calibri" panose="020F0502020204030204" pitchFamily="34" charset="0"/>
              </a:rPr>
              <a:t>power </a:t>
            </a:r>
            <a:r>
              <a:rPr lang="en-US" sz="2200" dirty="0">
                <a:ea typeface="Calibri" panose="020F0502020204030204" pitchFamily="34" charset="0"/>
              </a:rPr>
              <a:t>that </a:t>
            </a:r>
            <a:r>
              <a:rPr lang="en-US" sz="2200" dirty="0" smtClean="0">
                <a:ea typeface="Calibri" panose="020F0502020204030204" pitchFamily="34" charset="0"/>
              </a:rPr>
              <a:t>does not hold an active </a:t>
            </a:r>
            <a:r>
              <a:rPr lang="en-US" sz="2200" dirty="0">
                <a:ea typeface="Calibri" panose="020F0502020204030204" pitchFamily="34" charset="0"/>
              </a:rPr>
              <a:t>history of </a:t>
            </a:r>
            <a:r>
              <a:rPr lang="en-US" sz="2200" dirty="0" smtClean="0">
                <a:ea typeface="Calibri" panose="020F0502020204030204" pitchFamily="34" charset="0"/>
              </a:rPr>
              <a:t>very </a:t>
            </a:r>
            <a:r>
              <a:rPr lang="en-US" sz="2200" b="1" dirty="0" smtClean="0">
                <a:ea typeface="Calibri" panose="020F0502020204030204" pitchFamily="34" charset="0"/>
              </a:rPr>
              <a:t>strong pressures </a:t>
            </a:r>
            <a:r>
              <a:rPr lang="en-US" sz="2200" dirty="0" smtClean="0">
                <a:ea typeface="Calibri" panose="020F0502020204030204" pitchFamily="34" charset="0"/>
              </a:rPr>
              <a:t>for civil </a:t>
            </a:r>
            <a:r>
              <a:rPr lang="en-US" sz="2200" dirty="0">
                <a:ea typeface="Calibri" panose="020F0502020204030204" pitchFamily="34" charset="0"/>
              </a:rPr>
              <a:t>nuclear </a:t>
            </a:r>
            <a:r>
              <a:rPr lang="en-US" sz="2200" dirty="0" smtClean="0">
                <a:ea typeface="Calibri" panose="020F0502020204030204" pitchFamily="34" charset="0"/>
              </a:rPr>
              <a:t>power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200" dirty="0">
              <a:ea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b="1" dirty="0" smtClean="0">
                <a:ea typeface="Calibri" panose="020F0502020204030204" pitchFamily="34" charset="0"/>
              </a:rPr>
              <a:t>No </a:t>
            </a:r>
            <a:r>
              <a:rPr lang="en-US" sz="2200" b="1" dirty="0">
                <a:ea typeface="Calibri" panose="020F0502020204030204" pitchFamily="34" charset="0"/>
              </a:rPr>
              <a:t>country </a:t>
            </a:r>
            <a:r>
              <a:rPr lang="en-US" sz="2200" dirty="0" smtClean="0">
                <a:ea typeface="Calibri" panose="020F0502020204030204" pitchFamily="34" charset="0"/>
              </a:rPr>
              <a:t>either with or planning </a:t>
            </a:r>
            <a:r>
              <a:rPr lang="en-US" sz="2200" b="1" dirty="0" smtClean="0">
                <a:ea typeface="Calibri" panose="020F0502020204030204" pitchFamily="34" charset="0"/>
              </a:rPr>
              <a:t>nuclear weapons or submarines </a:t>
            </a:r>
            <a:r>
              <a:rPr lang="en-US" sz="2200" dirty="0" smtClean="0">
                <a:ea typeface="Calibri" panose="020F0502020204030204" pitchFamily="34" charset="0"/>
              </a:rPr>
              <a:t>is currently pursuing either </a:t>
            </a:r>
            <a:r>
              <a:rPr lang="en-US" sz="2200" dirty="0" smtClean="0"/>
              <a:t>a </a:t>
            </a:r>
            <a:r>
              <a:rPr lang="en-US" sz="2200" dirty="0" smtClean="0">
                <a:ea typeface="Calibri" panose="020F0502020204030204" pitchFamily="34" charset="0"/>
              </a:rPr>
              <a:t>nuclear </a:t>
            </a:r>
            <a:r>
              <a:rPr lang="en-US" sz="2200" b="1" dirty="0">
                <a:ea typeface="Calibri" panose="020F0502020204030204" pitchFamily="34" charset="0"/>
              </a:rPr>
              <a:t>moratorium </a:t>
            </a:r>
            <a:r>
              <a:rPr lang="en-US" sz="2200" dirty="0">
                <a:ea typeface="Calibri" panose="020F0502020204030204" pitchFamily="34" charset="0"/>
              </a:rPr>
              <a:t>or </a:t>
            </a:r>
            <a:r>
              <a:rPr lang="en-US" sz="2200" dirty="0" smtClean="0">
                <a:ea typeface="Calibri" panose="020F0502020204030204" pitchFamily="34" charset="0"/>
              </a:rPr>
              <a:t>a phase-out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200" dirty="0"/>
          </a:p>
          <a:p>
            <a:endParaRPr lang="en-GB" sz="22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48798" y="-75897"/>
            <a:ext cx="2812971" cy="1558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1022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/>
          </p:cNvSpPr>
          <p:nvPr/>
        </p:nvSpPr>
        <p:spPr>
          <a:xfrm>
            <a:off x="186265" y="169690"/>
            <a:ext cx="11734800" cy="8344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sz="3200" b="1" dirty="0"/>
              <a:t>UK military policy </a:t>
            </a:r>
            <a:r>
              <a:rPr lang="en-GB" sz="3200" b="1" dirty="0" smtClean="0"/>
              <a:t>debates </a:t>
            </a:r>
            <a:r>
              <a:rPr lang="en-GB" sz="3200" dirty="0" smtClean="0"/>
              <a:t>show clear civil-military links </a:t>
            </a:r>
            <a:endParaRPr lang="en-GB" sz="32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48798" y="-75897"/>
            <a:ext cx="2812971" cy="1558974"/>
          </a:xfrm>
          <a:prstGeom prst="rect">
            <a:avLst/>
          </a:prstGeom>
        </p:spPr>
      </p:pic>
      <p:sp>
        <p:nvSpPr>
          <p:cNvPr id="15" name="Rectangle 14"/>
          <p:cNvSpPr/>
          <p:nvPr/>
        </p:nvSpPr>
        <p:spPr>
          <a:xfrm>
            <a:off x="182053" y="3756761"/>
            <a:ext cx="11593966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200" b="1" dirty="0" smtClean="0">
                <a:cs typeface="Arial" panose="020B0604020202020204" pitchFamily="34" charset="0"/>
              </a:rPr>
              <a:t>Dalton Institute: </a:t>
            </a:r>
            <a:r>
              <a:rPr lang="en-GB" sz="2200" dirty="0" smtClean="0">
                <a:ea typeface="Calibri" panose="020F0502020204030204" pitchFamily="34" charset="0"/>
                <a:cs typeface="Arial" panose="020B0604020202020204" pitchFamily="34" charset="0"/>
              </a:rPr>
              <a:t>“</a:t>
            </a:r>
            <a:r>
              <a:rPr lang="en-GB" sz="2200" b="1" i="1" dirty="0">
                <a:ea typeface="Calibri" panose="020F0502020204030204" pitchFamily="34" charset="0"/>
                <a:cs typeface="Arial" panose="020B0604020202020204" pitchFamily="34" charset="0"/>
              </a:rPr>
              <a:t>UK is not now in the position of having financial or personnel resources to develop both programmes in isolation</a:t>
            </a:r>
            <a:r>
              <a:rPr lang="en-GB" sz="2200" dirty="0" smtClean="0">
                <a:ea typeface="Calibri" panose="020F0502020204030204" pitchFamily="34" charset="0"/>
                <a:cs typeface="Arial" panose="020B0604020202020204" pitchFamily="34" charset="0"/>
              </a:rPr>
              <a:t>”       </a:t>
            </a:r>
            <a:r>
              <a:rPr lang="en-GB" sz="2200" dirty="0">
                <a:ea typeface="Calibri" panose="020F0502020204030204" pitchFamily="34" charset="0"/>
                <a:cs typeface="Arial" panose="020B0604020202020204" pitchFamily="34" charset="0"/>
              </a:rPr>
              <a:t>	</a:t>
            </a:r>
            <a:r>
              <a:rPr lang="en-GB" sz="2200" dirty="0" smtClean="0">
                <a:ea typeface="Calibri" panose="020F0502020204030204" pitchFamily="34" charset="0"/>
                <a:cs typeface="Arial" panose="020B0604020202020204" pitchFamily="34" charset="0"/>
              </a:rPr>
              <a:t>						      – leads to </a:t>
            </a:r>
            <a:r>
              <a:rPr lang="en-GB" sz="2200" dirty="0">
                <a:ea typeface="Calibri" panose="020F0502020204030204" pitchFamily="34" charset="0"/>
                <a:cs typeface="Arial" panose="020B0604020202020204" pitchFamily="34" charset="0"/>
              </a:rPr>
              <a:t>conclusion that “</a:t>
            </a:r>
            <a:r>
              <a:rPr lang="en-GB" sz="2200" b="1" i="1" dirty="0">
                <a:ea typeface="Calibri" panose="020F0502020204030204" pitchFamily="34" charset="0"/>
                <a:cs typeface="Arial" panose="020B0604020202020204" pitchFamily="34" charset="0"/>
              </a:rPr>
              <a:t>links between the civil and naval sector </a:t>
            </a:r>
            <a:r>
              <a:rPr lang="en-GB" sz="2200" i="1" dirty="0">
                <a:ea typeface="Calibri" panose="020F0502020204030204" pitchFamily="34" charset="0"/>
                <a:cs typeface="Arial" panose="020B0604020202020204" pitchFamily="34" charset="0"/>
              </a:rPr>
              <a:t>need to be encouraged</a:t>
            </a:r>
            <a:r>
              <a:rPr lang="en-GB" sz="2200" dirty="0">
                <a:ea typeface="Calibri" panose="020F0502020204030204" pitchFamily="34" charset="0"/>
                <a:cs typeface="Arial" panose="020B0604020202020204" pitchFamily="34" charset="0"/>
              </a:rPr>
              <a:t>”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82052" y="1433383"/>
            <a:ext cx="12363173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200" b="1" dirty="0" err="1" smtClean="0">
                <a:ea typeface="Times New Roman" panose="02020603050405020304" pitchFamily="18" charset="0"/>
                <a:cs typeface="Arial" panose="020B0604020202020204" pitchFamily="34" charset="0"/>
              </a:rPr>
              <a:t>RAEng</a:t>
            </a:r>
            <a:r>
              <a:rPr lang="en-GB" sz="2200" b="1" dirty="0" smtClean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2200" dirty="0" smtClean="0">
                <a:ea typeface="Times New Roman" panose="02020603050405020304" pitchFamily="18" charset="0"/>
                <a:cs typeface="Arial" panose="020B0604020202020204" pitchFamily="34" charset="0"/>
              </a:rPr>
              <a:t>(2009)</a:t>
            </a:r>
            <a:r>
              <a:rPr lang="en-GB" sz="2200" b="1" dirty="0" smtClean="0">
                <a:ea typeface="Times New Roman" panose="02020603050405020304" pitchFamily="18" charset="0"/>
                <a:cs typeface="Arial" panose="020B0604020202020204" pitchFamily="34" charset="0"/>
              </a:rPr>
              <a:t>: </a:t>
            </a:r>
            <a:r>
              <a:rPr lang="en-GB" sz="2200" i="1" dirty="0" smtClean="0">
                <a:ea typeface="Times New Roman" panose="02020603050405020304" pitchFamily="18" charset="0"/>
                <a:cs typeface="Arial" panose="020B0604020202020204" pitchFamily="34" charset="0"/>
              </a:rPr>
              <a:t>“skills </a:t>
            </a:r>
            <a:r>
              <a:rPr lang="en-GB" sz="2200" i="1" dirty="0">
                <a:ea typeface="Times New Roman" panose="02020603050405020304" pitchFamily="18" charset="0"/>
                <a:cs typeface="Arial" panose="020B0604020202020204" pitchFamily="34" charset="0"/>
              </a:rPr>
              <a:t>required in the design, build, operation and disposal of </a:t>
            </a:r>
            <a:r>
              <a:rPr lang="en-GB" sz="2200" i="1" dirty="0" smtClean="0">
                <a:ea typeface="Times New Roman" panose="02020603050405020304" pitchFamily="18" charset="0"/>
                <a:cs typeface="Arial" panose="020B0604020202020204" pitchFamily="34" charset="0"/>
              </a:rPr>
              <a:t>[naval nuclear reactors] … </a:t>
            </a:r>
            <a:r>
              <a:rPr lang="en-GB" sz="2200" i="1" dirty="0">
                <a:ea typeface="Times New Roman" panose="02020603050405020304" pitchFamily="18" charset="0"/>
                <a:cs typeface="Arial" panose="020B0604020202020204" pitchFamily="34" charset="0"/>
              </a:rPr>
              <a:t>are in </a:t>
            </a:r>
            <a:r>
              <a:rPr lang="en-GB" sz="2200" b="1" i="1" dirty="0">
                <a:ea typeface="Times New Roman" panose="02020603050405020304" pitchFamily="18" charset="0"/>
                <a:cs typeface="Arial" panose="020B0604020202020204" pitchFamily="34" charset="0"/>
              </a:rPr>
              <a:t>short supply </a:t>
            </a:r>
            <a:r>
              <a:rPr lang="en-GB" sz="2200" i="1" dirty="0">
                <a:ea typeface="Times New Roman" panose="02020603050405020304" pitchFamily="18" charset="0"/>
                <a:cs typeface="Arial" panose="020B0604020202020204" pitchFamily="34" charset="0"/>
              </a:rPr>
              <a:t>and </a:t>
            </a:r>
            <a:r>
              <a:rPr lang="en-GB" sz="2200" b="1" i="1" dirty="0">
                <a:ea typeface="Times New Roman" panose="02020603050405020304" pitchFamily="18" charset="0"/>
                <a:cs typeface="Arial" panose="020B0604020202020204" pitchFamily="34" charset="0"/>
              </a:rPr>
              <a:t>increasingly </a:t>
            </a:r>
            <a:r>
              <a:rPr lang="en-GB" sz="2200" b="1" i="1" dirty="0" smtClean="0">
                <a:ea typeface="Times New Roman" panose="02020603050405020304" pitchFamily="18" charset="0"/>
                <a:cs typeface="Arial" panose="020B0604020202020204" pitchFamily="34" charset="0"/>
              </a:rPr>
              <a:t>expensive </a:t>
            </a:r>
            <a:r>
              <a:rPr lang="en-GB" sz="2200" i="1" dirty="0" smtClean="0">
                <a:ea typeface="Times New Roman" panose="02020603050405020304" pitchFamily="18" charset="0"/>
                <a:cs typeface="Arial" panose="020B0604020202020204" pitchFamily="34" charset="0"/>
              </a:rPr>
              <a:t>… </a:t>
            </a:r>
            <a:r>
              <a:rPr lang="en-GB" sz="2200" b="1" i="1" dirty="0" smtClean="0">
                <a:ea typeface="Times New Roman" panose="02020603050405020304" pitchFamily="18" charset="0"/>
                <a:cs typeface="Arial" panose="020B0604020202020204" pitchFamily="34" charset="0"/>
              </a:rPr>
              <a:t>decline </a:t>
            </a:r>
            <a:r>
              <a:rPr lang="en-GB" sz="2200" b="1" i="1" dirty="0">
                <a:ea typeface="Times New Roman" panose="02020603050405020304" pitchFamily="18" charset="0"/>
                <a:cs typeface="Arial" panose="020B0604020202020204" pitchFamily="34" charset="0"/>
              </a:rPr>
              <a:t>of </a:t>
            </a:r>
            <a:r>
              <a:rPr lang="en-GB" sz="2200" b="1" i="1" dirty="0" smtClean="0">
                <a:ea typeface="Times New Roman" panose="02020603050405020304" pitchFamily="18" charset="0"/>
                <a:cs typeface="Arial" panose="020B0604020202020204" pitchFamily="34" charset="0"/>
              </a:rPr>
              <a:t>civil </a:t>
            </a:r>
            <a:r>
              <a:rPr lang="en-GB" sz="2200" b="1" i="1" dirty="0">
                <a:ea typeface="Times New Roman" panose="02020603050405020304" pitchFamily="18" charset="0"/>
                <a:cs typeface="Arial" panose="020B0604020202020204" pitchFamily="34" charset="0"/>
              </a:rPr>
              <a:t>nuclear programme </a:t>
            </a:r>
            <a:r>
              <a:rPr lang="en-GB" sz="2200" i="1" dirty="0">
                <a:ea typeface="Times New Roman" panose="02020603050405020304" pitchFamily="18" charset="0"/>
                <a:cs typeface="Arial" panose="020B0604020202020204" pitchFamily="34" charset="0"/>
              </a:rPr>
              <a:t>has </a:t>
            </a:r>
            <a:r>
              <a:rPr lang="en-GB" sz="2200" b="1" i="1" dirty="0">
                <a:ea typeface="Times New Roman" panose="02020603050405020304" pitchFamily="18" charset="0"/>
                <a:cs typeface="Arial" panose="020B0604020202020204" pitchFamily="34" charset="0"/>
              </a:rPr>
              <a:t>forced </a:t>
            </a:r>
            <a:r>
              <a:rPr lang="en-GB" sz="2200" i="1" dirty="0" smtClean="0">
                <a:ea typeface="Times New Roman" panose="02020603050405020304" pitchFamily="18" charset="0"/>
                <a:cs typeface="Arial" panose="020B0604020202020204" pitchFamily="34" charset="0"/>
              </a:rPr>
              <a:t>… </a:t>
            </a:r>
            <a:r>
              <a:rPr lang="en-GB" sz="2200" b="1" i="1" dirty="0" smtClean="0">
                <a:ea typeface="Times New Roman" panose="02020603050405020304" pitchFamily="18" charset="0"/>
                <a:cs typeface="Arial" panose="020B0604020202020204" pitchFamily="34" charset="0"/>
              </a:rPr>
              <a:t>nuclear </a:t>
            </a:r>
            <a:r>
              <a:rPr lang="en-GB" sz="2200" b="1" i="1" dirty="0">
                <a:ea typeface="Times New Roman" panose="02020603050405020304" pitchFamily="18" charset="0"/>
                <a:cs typeface="Arial" panose="020B0604020202020204" pitchFamily="34" charset="0"/>
              </a:rPr>
              <a:t>submarine programme</a:t>
            </a:r>
            <a:r>
              <a:rPr lang="en-GB" sz="2200" i="1" dirty="0">
                <a:ea typeface="Times New Roman" panose="02020603050405020304" pitchFamily="18" charset="0"/>
                <a:cs typeface="Arial" panose="020B0604020202020204" pitchFamily="34" charset="0"/>
              </a:rPr>
              <a:t>, to develop and fund its own expertise </a:t>
            </a:r>
            <a:r>
              <a:rPr lang="en-GB" sz="2200" i="1" dirty="0" smtClean="0">
                <a:ea typeface="Times New Roman" panose="02020603050405020304" pitchFamily="18" charset="0"/>
                <a:cs typeface="Arial" panose="020B0604020202020204" pitchFamily="34" charset="0"/>
              </a:rPr>
              <a:t>… to </a:t>
            </a:r>
            <a:r>
              <a:rPr lang="en-GB" sz="2200" i="1" dirty="0">
                <a:ea typeface="Times New Roman" panose="02020603050405020304" pitchFamily="18" charset="0"/>
                <a:cs typeface="Arial" panose="020B0604020202020204" pitchFamily="34" charset="0"/>
              </a:rPr>
              <a:t>remain operational</a:t>
            </a:r>
            <a:r>
              <a:rPr lang="en-GB" sz="2200" i="1" dirty="0" smtClean="0">
                <a:ea typeface="Times New Roman" panose="02020603050405020304" pitchFamily="18" charset="0"/>
                <a:cs typeface="Arial" panose="020B0604020202020204" pitchFamily="34" charset="0"/>
              </a:rPr>
              <a:t>”</a:t>
            </a:r>
            <a:endParaRPr lang="en-GB" sz="2200" dirty="0">
              <a:cs typeface="Arial" panose="020B060402020202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82053" y="2582366"/>
            <a:ext cx="1150790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200" b="1" dirty="0" smtClean="0"/>
              <a:t>Skills synergies </a:t>
            </a:r>
            <a:r>
              <a:rPr lang="en-GB" sz="2200" dirty="0" smtClean="0"/>
              <a:t>(Rolls Royce 2009): </a:t>
            </a:r>
            <a:r>
              <a:rPr lang="en-GB" sz="2200" i="1" dirty="0" smtClean="0"/>
              <a:t>“</a:t>
            </a:r>
            <a:r>
              <a:rPr lang="en-GB" sz="2200" i="1" dirty="0"/>
              <a:t>Skills are considered to be transferable </a:t>
            </a:r>
            <a:r>
              <a:rPr lang="en-GB" sz="2200" i="1" dirty="0" smtClean="0"/>
              <a:t>between military </a:t>
            </a:r>
            <a:r>
              <a:rPr lang="en-GB" sz="2200" i="1" dirty="0"/>
              <a:t>propulsion and civil </a:t>
            </a:r>
            <a:r>
              <a:rPr lang="en-GB" sz="2200" i="1" dirty="0" smtClean="0"/>
              <a:t>programmes … a </a:t>
            </a:r>
            <a:r>
              <a:rPr lang="en-GB" sz="2200" b="1" i="1" dirty="0"/>
              <a:t>larger involvement in the broader </a:t>
            </a:r>
            <a:r>
              <a:rPr lang="en-GB" sz="2200" b="1" i="1" dirty="0" smtClean="0"/>
              <a:t>industry </a:t>
            </a:r>
            <a:r>
              <a:rPr lang="en-GB" sz="2200" b="1" i="1" dirty="0"/>
              <a:t>will </a:t>
            </a:r>
            <a:r>
              <a:rPr lang="en-GB" sz="2200" b="1" i="1" dirty="0" smtClean="0"/>
              <a:t>also have </a:t>
            </a:r>
            <a:r>
              <a:rPr lang="en-GB" sz="2200" b="1" i="1" dirty="0"/>
              <a:t>a </a:t>
            </a:r>
            <a:r>
              <a:rPr lang="en-GB" sz="2200" b="1" i="1" dirty="0" err="1"/>
              <a:t>spillover</a:t>
            </a:r>
            <a:r>
              <a:rPr lang="en-GB" sz="2200" b="1" i="1" dirty="0"/>
              <a:t> benefit to military capability through skill development and experience exchange</a:t>
            </a:r>
            <a:r>
              <a:rPr lang="en-GB" sz="2200" i="1" dirty="0" smtClean="0"/>
              <a:t>”</a:t>
            </a:r>
            <a:endParaRPr lang="en-GB" sz="2200" dirty="0"/>
          </a:p>
        </p:txBody>
      </p:sp>
      <p:sp>
        <p:nvSpPr>
          <p:cNvPr id="18" name="TextBox 17"/>
          <p:cNvSpPr txBox="1"/>
          <p:nvPr/>
        </p:nvSpPr>
        <p:spPr>
          <a:xfrm>
            <a:off x="225085" y="4864757"/>
            <a:ext cx="1150790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200" b="1" dirty="0" smtClean="0"/>
              <a:t>Nuclear union worries </a:t>
            </a:r>
            <a:r>
              <a:rPr lang="en-GB" sz="2200" dirty="0" smtClean="0"/>
              <a:t>(KOFAC 2010): </a:t>
            </a:r>
            <a:r>
              <a:rPr lang="en-GB" sz="2200" i="1" dirty="0"/>
              <a:t>““the </a:t>
            </a:r>
            <a:r>
              <a:rPr lang="en-GB" sz="2200" b="1" i="1" dirty="0"/>
              <a:t>decline of the UK civil nuclear programme </a:t>
            </a:r>
            <a:r>
              <a:rPr lang="en-GB" sz="2200" i="1" dirty="0"/>
              <a:t>has forced the military nuclear programme, and </a:t>
            </a:r>
            <a:r>
              <a:rPr lang="en-GB" sz="2200" i="1" dirty="0" smtClean="0"/>
              <a:t>in particular </a:t>
            </a:r>
            <a:r>
              <a:rPr lang="en-GB" sz="2200" i="1" dirty="0"/>
              <a:t>the nuclear submarine programme, to develop and fund its own expertise and personnel in order </a:t>
            </a:r>
            <a:r>
              <a:rPr lang="en-GB" sz="2200" i="1" dirty="0" smtClean="0"/>
              <a:t>to remain operational”</a:t>
            </a:r>
            <a:endParaRPr lang="en-GB" sz="2200" dirty="0"/>
          </a:p>
        </p:txBody>
      </p:sp>
      <p:sp>
        <p:nvSpPr>
          <p:cNvPr id="20" name="TextBox 19"/>
          <p:cNvSpPr txBox="1"/>
          <p:nvPr/>
        </p:nvSpPr>
        <p:spPr>
          <a:xfrm>
            <a:off x="262764" y="5972753"/>
            <a:ext cx="1165830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200" b="1" dirty="0" smtClean="0"/>
              <a:t>Industry pressure </a:t>
            </a:r>
            <a:r>
              <a:rPr lang="en-GB" sz="2200" dirty="0"/>
              <a:t>(Rolls Royce 2017) </a:t>
            </a:r>
            <a:r>
              <a:rPr lang="en-GB" sz="2200" dirty="0" smtClean="0"/>
              <a:t>for nuclear military subsidy to </a:t>
            </a:r>
            <a:r>
              <a:rPr lang="en-GB" sz="2200" i="1" dirty="0" smtClean="0"/>
              <a:t>“</a:t>
            </a:r>
            <a:r>
              <a:rPr lang="en-GB" sz="2200" b="1" i="1" dirty="0" smtClean="0"/>
              <a:t>relieve </a:t>
            </a:r>
            <a:r>
              <a:rPr lang="en-GB" sz="2200" i="1" dirty="0"/>
              <a:t>the </a:t>
            </a:r>
            <a:r>
              <a:rPr lang="en-GB" sz="2200" dirty="0" smtClean="0"/>
              <a:t>[Defence] </a:t>
            </a:r>
            <a:r>
              <a:rPr lang="en-GB" sz="2200" i="1" dirty="0" smtClean="0"/>
              <a:t>Ministry </a:t>
            </a:r>
            <a:r>
              <a:rPr lang="en-GB" sz="2200" i="1" dirty="0"/>
              <a:t>of the</a:t>
            </a:r>
            <a:r>
              <a:rPr lang="en-GB" sz="2200" b="1" i="1" dirty="0"/>
              <a:t> burden of developing and retaining skills </a:t>
            </a:r>
            <a:r>
              <a:rPr lang="en-GB" sz="2200" i="1" dirty="0" smtClean="0"/>
              <a:t>and capability</a:t>
            </a:r>
            <a:r>
              <a:rPr lang="en-GB" sz="2200" i="1" dirty="0"/>
              <a:t>” </a:t>
            </a:r>
            <a:r>
              <a:rPr lang="en-GB" sz="2200" dirty="0"/>
              <a:t>on the military </a:t>
            </a:r>
            <a:r>
              <a:rPr lang="en-GB" sz="2200" dirty="0" smtClean="0"/>
              <a:t>side</a:t>
            </a:r>
            <a:endParaRPr lang="en-GB" sz="2200" dirty="0"/>
          </a:p>
        </p:txBody>
      </p:sp>
    </p:spTree>
    <p:extLst>
      <p:ext uri="{BB962C8B-B14F-4D97-AF65-F5344CB8AC3E}">
        <p14:creationId xmlns:p14="http://schemas.microsoft.com/office/powerpoint/2010/main" val="4278880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/>
      <p:bldP spid="18" grpId="0"/>
      <p:bldP spid="20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3871</TotalTime>
  <Words>2587</Words>
  <Application>Microsoft Office PowerPoint</Application>
  <PresentationFormat>Widescreen</PresentationFormat>
  <Paragraphs>106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Arial Black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University of Sussex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Andy.c Stirling</dc:creator>
  <cp:lastModifiedBy>Andy.c Stirling</cp:lastModifiedBy>
  <cp:revision>93</cp:revision>
  <cp:lastPrinted>2018-11-27T17:17:46Z</cp:lastPrinted>
  <dcterms:created xsi:type="dcterms:W3CDTF">2018-11-08T09:37:56Z</dcterms:created>
  <dcterms:modified xsi:type="dcterms:W3CDTF">2019-05-29T13:11:26Z</dcterms:modified>
</cp:coreProperties>
</file>