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37DF8C2-A109-4689-AF4A-CA4C7BC33FB4}" type="datetimeFigureOut">
              <a:rPr lang="en-GB" smtClean="0"/>
              <a:t>22/11/2017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A12789-6448-401B-8FF3-677D971CFCB1}" type="slidenum">
              <a:rPr lang="en-GB" smtClean="0"/>
              <a:t>‹#›</a:t>
            </a:fld>
            <a:endParaRPr lang="en-GB"/>
          </a:p>
        </p:txBody>
      </p:sp>
    </p:spTree>
    <p:extLst>
      <p:ext uri="{BB962C8B-B14F-4D97-AF65-F5344CB8AC3E}">
        <p14:creationId xmlns:p14="http://schemas.microsoft.com/office/powerpoint/2010/main" val="1524552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37DF8C2-A109-4689-AF4A-CA4C7BC33FB4}" type="datetimeFigureOut">
              <a:rPr lang="en-GB" smtClean="0"/>
              <a:t>22/11/2017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A12789-6448-401B-8FF3-677D971CFCB1}" type="slidenum">
              <a:rPr lang="en-GB" smtClean="0"/>
              <a:t>‹#›</a:t>
            </a:fld>
            <a:endParaRPr lang="en-GB"/>
          </a:p>
        </p:txBody>
      </p:sp>
    </p:spTree>
    <p:extLst>
      <p:ext uri="{BB962C8B-B14F-4D97-AF65-F5344CB8AC3E}">
        <p14:creationId xmlns:p14="http://schemas.microsoft.com/office/powerpoint/2010/main" val="3483152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37DF8C2-A109-4689-AF4A-CA4C7BC33FB4}" type="datetimeFigureOut">
              <a:rPr lang="en-GB" smtClean="0"/>
              <a:t>22/11/2017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A12789-6448-401B-8FF3-677D971CFCB1}" type="slidenum">
              <a:rPr lang="en-GB" smtClean="0"/>
              <a:t>‹#›</a:t>
            </a:fld>
            <a:endParaRPr lang="en-GB"/>
          </a:p>
        </p:txBody>
      </p:sp>
    </p:spTree>
    <p:extLst>
      <p:ext uri="{BB962C8B-B14F-4D97-AF65-F5344CB8AC3E}">
        <p14:creationId xmlns:p14="http://schemas.microsoft.com/office/powerpoint/2010/main" val="2224500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37DF8C2-A109-4689-AF4A-CA4C7BC33FB4}" type="datetimeFigureOut">
              <a:rPr lang="en-GB" smtClean="0"/>
              <a:t>22/11/2017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A12789-6448-401B-8FF3-677D971CFCB1}" type="slidenum">
              <a:rPr lang="en-GB" smtClean="0"/>
              <a:t>‹#›</a:t>
            </a:fld>
            <a:endParaRPr lang="en-GB"/>
          </a:p>
        </p:txBody>
      </p:sp>
    </p:spTree>
    <p:extLst>
      <p:ext uri="{BB962C8B-B14F-4D97-AF65-F5344CB8AC3E}">
        <p14:creationId xmlns:p14="http://schemas.microsoft.com/office/powerpoint/2010/main" val="2197613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7DF8C2-A109-4689-AF4A-CA4C7BC33FB4}" type="datetimeFigureOut">
              <a:rPr lang="en-GB" smtClean="0"/>
              <a:t>22/11/2017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A12789-6448-401B-8FF3-677D971CFCB1}" type="slidenum">
              <a:rPr lang="en-GB" smtClean="0"/>
              <a:t>‹#›</a:t>
            </a:fld>
            <a:endParaRPr lang="en-GB"/>
          </a:p>
        </p:txBody>
      </p:sp>
    </p:spTree>
    <p:extLst>
      <p:ext uri="{BB962C8B-B14F-4D97-AF65-F5344CB8AC3E}">
        <p14:creationId xmlns:p14="http://schemas.microsoft.com/office/powerpoint/2010/main" val="301807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37DF8C2-A109-4689-AF4A-CA4C7BC33FB4}" type="datetimeFigureOut">
              <a:rPr lang="en-GB" smtClean="0"/>
              <a:t>22/11/2017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A12789-6448-401B-8FF3-677D971CFCB1}" type="slidenum">
              <a:rPr lang="en-GB" smtClean="0"/>
              <a:t>‹#›</a:t>
            </a:fld>
            <a:endParaRPr lang="en-GB"/>
          </a:p>
        </p:txBody>
      </p:sp>
    </p:spTree>
    <p:extLst>
      <p:ext uri="{BB962C8B-B14F-4D97-AF65-F5344CB8AC3E}">
        <p14:creationId xmlns:p14="http://schemas.microsoft.com/office/powerpoint/2010/main" val="2054393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37DF8C2-A109-4689-AF4A-CA4C7BC33FB4}" type="datetimeFigureOut">
              <a:rPr lang="en-GB" smtClean="0"/>
              <a:t>22/11/2017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A12789-6448-401B-8FF3-677D971CFCB1}" type="slidenum">
              <a:rPr lang="en-GB" smtClean="0"/>
              <a:t>‹#›</a:t>
            </a:fld>
            <a:endParaRPr lang="en-GB"/>
          </a:p>
        </p:txBody>
      </p:sp>
    </p:spTree>
    <p:extLst>
      <p:ext uri="{BB962C8B-B14F-4D97-AF65-F5344CB8AC3E}">
        <p14:creationId xmlns:p14="http://schemas.microsoft.com/office/powerpoint/2010/main" val="1803757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37DF8C2-A109-4689-AF4A-CA4C7BC33FB4}" type="datetimeFigureOut">
              <a:rPr lang="en-GB" smtClean="0"/>
              <a:t>22/11/2017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A12789-6448-401B-8FF3-677D971CFCB1}" type="slidenum">
              <a:rPr lang="en-GB" smtClean="0"/>
              <a:t>‹#›</a:t>
            </a:fld>
            <a:endParaRPr lang="en-GB"/>
          </a:p>
        </p:txBody>
      </p:sp>
    </p:spTree>
    <p:extLst>
      <p:ext uri="{BB962C8B-B14F-4D97-AF65-F5344CB8AC3E}">
        <p14:creationId xmlns:p14="http://schemas.microsoft.com/office/powerpoint/2010/main" val="405984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7DF8C2-A109-4689-AF4A-CA4C7BC33FB4}" type="datetimeFigureOut">
              <a:rPr lang="en-GB" smtClean="0"/>
              <a:t>22/11/2017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A12789-6448-401B-8FF3-677D971CFCB1}" type="slidenum">
              <a:rPr lang="en-GB" smtClean="0"/>
              <a:t>‹#›</a:t>
            </a:fld>
            <a:endParaRPr lang="en-GB"/>
          </a:p>
        </p:txBody>
      </p:sp>
    </p:spTree>
    <p:extLst>
      <p:ext uri="{BB962C8B-B14F-4D97-AF65-F5344CB8AC3E}">
        <p14:creationId xmlns:p14="http://schemas.microsoft.com/office/powerpoint/2010/main" val="702857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7DF8C2-A109-4689-AF4A-CA4C7BC33FB4}" type="datetimeFigureOut">
              <a:rPr lang="en-GB" smtClean="0"/>
              <a:t>22/11/2017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A12789-6448-401B-8FF3-677D971CFCB1}" type="slidenum">
              <a:rPr lang="en-GB" smtClean="0"/>
              <a:t>‹#›</a:t>
            </a:fld>
            <a:endParaRPr lang="en-GB"/>
          </a:p>
        </p:txBody>
      </p:sp>
    </p:spTree>
    <p:extLst>
      <p:ext uri="{BB962C8B-B14F-4D97-AF65-F5344CB8AC3E}">
        <p14:creationId xmlns:p14="http://schemas.microsoft.com/office/powerpoint/2010/main" val="3423970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7DF8C2-A109-4689-AF4A-CA4C7BC33FB4}" type="datetimeFigureOut">
              <a:rPr lang="en-GB" smtClean="0"/>
              <a:t>22/11/2017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A12789-6448-401B-8FF3-677D971CFCB1}" type="slidenum">
              <a:rPr lang="en-GB" smtClean="0"/>
              <a:t>‹#›</a:t>
            </a:fld>
            <a:endParaRPr lang="en-GB"/>
          </a:p>
        </p:txBody>
      </p:sp>
    </p:spTree>
    <p:extLst>
      <p:ext uri="{BB962C8B-B14F-4D97-AF65-F5344CB8AC3E}">
        <p14:creationId xmlns:p14="http://schemas.microsoft.com/office/powerpoint/2010/main" val="3252032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7DF8C2-A109-4689-AF4A-CA4C7BC33FB4}" type="datetimeFigureOut">
              <a:rPr lang="en-GB" smtClean="0"/>
              <a:t>22/11/2017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A12789-6448-401B-8FF3-677D971CFCB1}" type="slidenum">
              <a:rPr lang="en-GB" smtClean="0"/>
              <a:t>‹#›</a:t>
            </a:fld>
            <a:endParaRPr lang="en-GB"/>
          </a:p>
        </p:txBody>
      </p:sp>
    </p:spTree>
    <p:extLst>
      <p:ext uri="{BB962C8B-B14F-4D97-AF65-F5344CB8AC3E}">
        <p14:creationId xmlns:p14="http://schemas.microsoft.com/office/powerpoint/2010/main" val="9616533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mailto:YEPForum@energy-uk.org.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YEPForum@energy-uk.org.uk"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hyperlink" Target="http://www.talentsourcenetwork.co.uk/" TargetMode="External"/><Relationship Id="rId2" Type="http://schemas.openxmlformats.org/officeDocument/2006/relationships/hyperlink" Target="http://www.energy-uk.org.uk/press-releases/young-energy-professionals-forum.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hyperlink" Target="http://www.talentsourcenetwork.co.uk/" TargetMode="External"/><Relationship Id="rId2" Type="http://schemas.openxmlformats.org/officeDocument/2006/relationships/hyperlink" Target="http://www.energy-uk.org.uk/press-releases/young-energy-professionals-forum.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8" Type="http://schemas.openxmlformats.org/officeDocument/2006/relationships/hyperlink" Target="https://www.linkedin.com/company/energy-uk/" TargetMode="External"/><Relationship Id="rId3" Type="http://schemas.openxmlformats.org/officeDocument/2006/relationships/image" Target="../media/image2.png"/><Relationship Id="rId7" Type="http://schemas.openxmlformats.org/officeDocument/2006/relationships/hyperlink" Target="https://www.linkedin.com/groups/7436769"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twitter.com/YEPForum" TargetMode="External"/><Relationship Id="rId5" Type="http://schemas.openxmlformats.org/officeDocument/2006/relationships/hyperlink" Target="http://bit.ly/2zgTU50" TargetMode="External"/><Relationship Id="rId4" Type="http://schemas.openxmlformats.org/officeDocument/2006/relationships/hyperlink" Target="https://t.co/n1wFNKugrU"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4800" dirty="0" smtClean="0"/>
              <a:t>Young Energy Professionals (YEP) Forum – Guide to jobs in energy</a:t>
            </a:r>
            <a:endParaRPr lang="en-GB" sz="4800" dirty="0"/>
          </a:p>
        </p:txBody>
      </p:sp>
      <p:sp>
        <p:nvSpPr>
          <p:cNvPr id="3" name="Subtitle 2"/>
          <p:cNvSpPr>
            <a:spLocks noGrp="1"/>
          </p:cNvSpPr>
          <p:nvPr>
            <p:ph type="subTitle" idx="1"/>
          </p:nvPr>
        </p:nvSpPr>
        <p:spPr/>
        <p:txBody>
          <a:bodyPr/>
          <a:lstStyle/>
          <a:p>
            <a:r>
              <a:rPr lang="en-GB" dirty="0" smtClean="0"/>
              <a:t>Promotional Toolkit</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7665" y="349829"/>
            <a:ext cx="1935892" cy="117253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3557" y="242060"/>
            <a:ext cx="2237492" cy="1388074"/>
          </a:xfrm>
          <a:prstGeom prst="rect">
            <a:avLst/>
          </a:prstGeom>
        </p:spPr>
      </p:pic>
      <p:sp>
        <p:nvSpPr>
          <p:cNvPr id="7" name="Rectangle 6"/>
          <p:cNvSpPr/>
          <p:nvPr/>
        </p:nvSpPr>
        <p:spPr>
          <a:xfrm>
            <a:off x="5684108" y="6030267"/>
            <a:ext cx="6096000" cy="646331"/>
          </a:xfrm>
          <a:prstGeom prst="rect">
            <a:avLst/>
          </a:prstGeom>
        </p:spPr>
        <p:txBody>
          <a:bodyPr>
            <a:spAutoFit/>
          </a:bodyPr>
          <a:lstStyle/>
          <a:p>
            <a:r>
              <a:rPr lang="en-GB" dirty="0" smtClean="0"/>
              <a:t>If you have any questions about the campaign or require any of these resources, please contact </a:t>
            </a:r>
            <a:r>
              <a:rPr lang="en-GB" dirty="0" smtClean="0">
                <a:hlinkClick r:id="rId4"/>
              </a:rPr>
              <a:t>YEPForum@energy-uk.org.uk</a:t>
            </a:r>
            <a:r>
              <a:rPr lang="en-GB" dirty="0" smtClean="0"/>
              <a:t> </a:t>
            </a:r>
            <a:endParaRPr lang="en-GB" dirty="0"/>
          </a:p>
        </p:txBody>
      </p:sp>
    </p:spTree>
    <p:extLst>
      <p:ext uri="{BB962C8B-B14F-4D97-AF65-F5344CB8AC3E}">
        <p14:creationId xmlns:p14="http://schemas.microsoft.com/office/powerpoint/2010/main" val="18446708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470" y="528002"/>
            <a:ext cx="9144000" cy="816189"/>
          </a:xfrm>
        </p:spPr>
        <p:txBody>
          <a:bodyPr>
            <a:normAutofit/>
          </a:bodyPr>
          <a:lstStyle/>
          <a:p>
            <a:pPr algn="l"/>
            <a:r>
              <a:rPr lang="en-GB" sz="4800" dirty="0" smtClean="0"/>
              <a:t>Introduction</a:t>
            </a:r>
            <a:endParaRPr lang="en-GB" sz="4800" dirty="0"/>
          </a:p>
        </p:txBody>
      </p:sp>
      <p:sp>
        <p:nvSpPr>
          <p:cNvPr id="3" name="Subtitle 2"/>
          <p:cNvSpPr>
            <a:spLocks noGrp="1"/>
          </p:cNvSpPr>
          <p:nvPr>
            <p:ph type="subTitle" idx="1"/>
          </p:nvPr>
        </p:nvSpPr>
        <p:spPr>
          <a:xfrm>
            <a:off x="296562" y="1814426"/>
            <a:ext cx="11096368" cy="4742893"/>
          </a:xfrm>
        </p:spPr>
        <p:txBody>
          <a:bodyPr>
            <a:normAutofit fontScale="92500" lnSpcReduction="10000"/>
          </a:bodyPr>
          <a:lstStyle/>
          <a:p>
            <a:pPr algn="l"/>
            <a:r>
              <a:rPr lang="en-GB" dirty="0" smtClean="0"/>
              <a:t>This toolkit contains a range of information and resources to help you promote and raise awareness of the job opportunities available in the energy industry. This is not to promote any one company but more to highlight the breadth of roles on offer.</a:t>
            </a:r>
            <a:br>
              <a:rPr lang="en-GB" dirty="0" smtClean="0"/>
            </a:br>
            <a:endParaRPr lang="en-GB" dirty="0" smtClean="0"/>
          </a:p>
          <a:p>
            <a:pPr algn="l"/>
            <a:r>
              <a:rPr lang="en-GB" b="1" dirty="0" smtClean="0"/>
              <a:t>Contents</a:t>
            </a:r>
            <a:endParaRPr lang="en-GB" b="1" dirty="0"/>
          </a:p>
          <a:p>
            <a:pPr marL="457200" indent="-457200" algn="l">
              <a:buAutoNum type="arabicPeriod"/>
            </a:pPr>
            <a:r>
              <a:rPr lang="en-GB" sz="2000" dirty="0" smtClean="0"/>
              <a:t>Information about the YEP Forum</a:t>
            </a:r>
          </a:p>
          <a:p>
            <a:pPr marL="457200" indent="-457200" algn="l">
              <a:buAutoNum type="arabicPeriod"/>
            </a:pPr>
            <a:r>
              <a:rPr lang="en-GB" sz="2000" dirty="0" smtClean="0"/>
              <a:t>Key messages about the YEP Forum’s ‘guide to jobs in energy’</a:t>
            </a:r>
          </a:p>
          <a:p>
            <a:pPr marL="457200" indent="-457200" algn="l">
              <a:buAutoNum type="arabicPeriod"/>
            </a:pPr>
            <a:r>
              <a:rPr lang="en-GB" sz="2000" dirty="0" smtClean="0"/>
              <a:t>The YEP Forum logo</a:t>
            </a:r>
          </a:p>
          <a:p>
            <a:pPr marL="457200" indent="-457200" algn="l">
              <a:buAutoNum type="arabicPeriod"/>
            </a:pPr>
            <a:r>
              <a:rPr lang="en-GB" sz="2000" dirty="0" smtClean="0"/>
              <a:t>Template blogs</a:t>
            </a:r>
          </a:p>
          <a:p>
            <a:pPr marL="457200" indent="-457200" algn="l">
              <a:buAutoNum type="arabicPeriod"/>
            </a:pPr>
            <a:r>
              <a:rPr lang="en-GB" sz="2000" dirty="0" smtClean="0"/>
              <a:t>Social media posts</a:t>
            </a:r>
          </a:p>
          <a:p>
            <a:pPr marL="457200" indent="-457200" algn="l">
              <a:buAutoNum type="arabicPeriod"/>
            </a:pPr>
            <a:r>
              <a:rPr lang="en-GB" sz="2000" dirty="0" smtClean="0"/>
              <a:t>Images</a:t>
            </a:r>
          </a:p>
          <a:p>
            <a:pPr algn="l"/>
            <a:endParaRPr lang="en-GB" sz="2000" dirty="0" smtClean="0"/>
          </a:p>
          <a:p>
            <a:pPr algn="l"/>
            <a:r>
              <a:rPr lang="en-GB" sz="1600" dirty="0" smtClean="0"/>
              <a:t>If you have any questions about the campaign or require any of these resources, please contact </a:t>
            </a:r>
            <a:r>
              <a:rPr lang="en-GB" sz="1600" dirty="0" smtClean="0">
                <a:hlinkClick r:id="rId2"/>
              </a:rPr>
              <a:t>YEPForum@energy-uk.org.uk</a:t>
            </a:r>
            <a:r>
              <a:rPr lang="en-GB" sz="1600" dirty="0" smtClean="0"/>
              <a:t> </a:t>
            </a:r>
            <a:endParaRPr lang="en-GB" sz="1600" dirty="0"/>
          </a:p>
          <a:p>
            <a:pPr algn="l"/>
            <a:endParaRPr lang="en-GB" dirty="0" smtClean="0"/>
          </a:p>
          <a:p>
            <a:pPr algn="l"/>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677665" y="349829"/>
            <a:ext cx="1935892" cy="1172536"/>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13557" y="242060"/>
            <a:ext cx="2237492" cy="1388074"/>
          </a:xfrm>
          <a:prstGeom prst="rect">
            <a:avLst/>
          </a:prstGeom>
        </p:spPr>
      </p:pic>
    </p:spTree>
    <p:extLst>
      <p:ext uri="{BB962C8B-B14F-4D97-AF65-F5344CB8AC3E}">
        <p14:creationId xmlns:p14="http://schemas.microsoft.com/office/powerpoint/2010/main" val="385891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470" y="528002"/>
            <a:ext cx="9144000" cy="816189"/>
          </a:xfrm>
        </p:spPr>
        <p:txBody>
          <a:bodyPr>
            <a:normAutofit/>
          </a:bodyPr>
          <a:lstStyle/>
          <a:p>
            <a:pPr algn="l"/>
            <a:r>
              <a:rPr lang="en-GB" sz="4800" dirty="0" smtClean="0"/>
              <a:t>1. About YEP Forum</a:t>
            </a:r>
            <a:endParaRPr lang="en-GB" sz="4800" dirty="0"/>
          </a:p>
        </p:txBody>
      </p:sp>
      <p:sp>
        <p:nvSpPr>
          <p:cNvPr id="3" name="Subtitle 2"/>
          <p:cNvSpPr>
            <a:spLocks noGrp="1"/>
          </p:cNvSpPr>
          <p:nvPr>
            <p:ph type="subTitle" idx="1"/>
          </p:nvPr>
        </p:nvSpPr>
        <p:spPr>
          <a:xfrm>
            <a:off x="296562" y="1814426"/>
            <a:ext cx="11096368" cy="4742893"/>
          </a:xfrm>
        </p:spPr>
        <p:txBody>
          <a:bodyPr>
            <a:normAutofit/>
          </a:bodyPr>
          <a:lstStyle/>
          <a:p>
            <a:pPr algn="l"/>
            <a:r>
              <a:rPr lang="en-GB" sz="2000" dirty="0" smtClean="0"/>
              <a:t>It is a Forum for those interested in or are new to the industry and / or have been in the industry for less than 10 years. It was setup to help address the age gap in the energy industry.</a:t>
            </a:r>
          </a:p>
          <a:p>
            <a:pPr algn="l"/>
            <a:r>
              <a:rPr lang="en-GB" sz="2000" dirty="0" smtClean="0"/>
              <a:t>The forum </a:t>
            </a:r>
            <a:r>
              <a:rPr lang="en-GB" sz="2000" dirty="0"/>
              <a:t>is a network to promote the next generation of energy industry professionals, </a:t>
            </a:r>
            <a:r>
              <a:rPr lang="en-GB" sz="2000" b="1" dirty="0"/>
              <a:t>providing opportunities</a:t>
            </a:r>
            <a:r>
              <a:rPr lang="en-GB" sz="2000" dirty="0"/>
              <a:t> to </a:t>
            </a:r>
            <a:r>
              <a:rPr lang="en-GB" sz="2000" b="1" dirty="0"/>
              <a:t>collaborate</a:t>
            </a:r>
            <a:r>
              <a:rPr lang="en-GB" sz="2000" dirty="0"/>
              <a:t>, </a:t>
            </a:r>
            <a:r>
              <a:rPr lang="en-GB" sz="2000" b="1" dirty="0"/>
              <a:t>develop</a:t>
            </a:r>
            <a:r>
              <a:rPr lang="en-GB" sz="2000" dirty="0"/>
              <a:t> and </a:t>
            </a:r>
            <a:r>
              <a:rPr lang="en-GB" sz="2000" b="1" dirty="0"/>
              <a:t>recognise successes</a:t>
            </a:r>
            <a:r>
              <a:rPr lang="en-GB" sz="2000" dirty="0"/>
              <a:t>. We run events, discussing topical issues on and off the news agenda. The Forum also organises; site visits where attendees can take a look inside a real life working power station; or attendees can hear from industry leaders who offer their top tips. </a:t>
            </a:r>
            <a:r>
              <a:rPr lang="en-GB" sz="2000" dirty="0" smtClean="0"/>
              <a:t>​</a:t>
            </a:r>
          </a:p>
          <a:p>
            <a:pPr algn="l"/>
            <a:endParaRPr lang="en-GB" sz="2000" dirty="0" smtClean="0"/>
          </a:p>
          <a:p>
            <a:pPr algn="l"/>
            <a:endParaRPr lang="en-GB" sz="2000" dirty="0" smtClean="0"/>
          </a:p>
          <a:p>
            <a:pPr algn="l"/>
            <a:r>
              <a:rPr lang="en-GB" sz="2000" dirty="0" smtClean="0"/>
              <a:t>This </a:t>
            </a:r>
            <a:r>
              <a:rPr lang="en-GB" sz="2000" dirty="0"/>
              <a:t>guide </a:t>
            </a:r>
            <a:r>
              <a:rPr lang="en-GB" sz="2000" dirty="0" smtClean="0"/>
              <a:t>brings </a:t>
            </a:r>
            <a:r>
              <a:rPr lang="en-GB" sz="2000" dirty="0"/>
              <a:t>together just a small snapshot of the huge breadth of jobs that are available in the energy industry today. There are of course many more jobs out there across the supply chain, with a huge selection of exciting opportunities. The possibilities across the energy industry are vast, so do your research and be amazed by the variety of companies and roles you can go into.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7665" y="349829"/>
            <a:ext cx="1935892" cy="117253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3557" y="242060"/>
            <a:ext cx="2237492" cy="1388074"/>
          </a:xfrm>
          <a:prstGeom prst="rect">
            <a:avLst/>
          </a:prstGeom>
        </p:spPr>
      </p:pic>
    </p:spTree>
    <p:extLst>
      <p:ext uri="{BB962C8B-B14F-4D97-AF65-F5344CB8AC3E}">
        <p14:creationId xmlns:p14="http://schemas.microsoft.com/office/powerpoint/2010/main" val="3437008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470" y="528002"/>
            <a:ext cx="9144000" cy="816189"/>
          </a:xfrm>
        </p:spPr>
        <p:txBody>
          <a:bodyPr>
            <a:normAutofit/>
          </a:bodyPr>
          <a:lstStyle/>
          <a:p>
            <a:pPr algn="l"/>
            <a:r>
              <a:rPr lang="en-GB" sz="4800" dirty="0"/>
              <a:t>2</a:t>
            </a:r>
            <a:r>
              <a:rPr lang="en-GB" sz="4800" dirty="0" smtClean="0"/>
              <a:t>. Key messages</a:t>
            </a:r>
            <a:endParaRPr lang="en-GB" sz="4800" dirty="0"/>
          </a:p>
        </p:txBody>
      </p:sp>
      <p:sp>
        <p:nvSpPr>
          <p:cNvPr id="3" name="Subtitle 2"/>
          <p:cNvSpPr>
            <a:spLocks noGrp="1"/>
          </p:cNvSpPr>
          <p:nvPr>
            <p:ph type="subTitle" idx="1"/>
          </p:nvPr>
        </p:nvSpPr>
        <p:spPr>
          <a:xfrm>
            <a:off x="296562" y="1814426"/>
            <a:ext cx="11096368" cy="4742893"/>
          </a:xfrm>
        </p:spPr>
        <p:txBody>
          <a:bodyPr>
            <a:normAutofit/>
          </a:bodyPr>
          <a:lstStyle/>
          <a:p>
            <a:pPr marL="342900" indent="-342900" algn="l">
              <a:buFont typeface="Arial" panose="020B0604020202020204" pitchFamily="34" charset="0"/>
              <a:buChar char="•"/>
            </a:pPr>
            <a:r>
              <a:rPr lang="en-GB" sz="2000" dirty="0" smtClean="0"/>
              <a:t>There are a huge range of roles on offer across the energy industry which many individuals are unaware of. This guide highlights the breadth of job opportunities in the energy industry today.</a:t>
            </a:r>
          </a:p>
          <a:p>
            <a:pPr marL="342900" indent="-342900" algn="l">
              <a:buFont typeface="Arial" panose="020B0604020202020204" pitchFamily="34" charset="0"/>
              <a:buChar char="•"/>
            </a:pPr>
            <a:endParaRPr lang="en-GB" sz="2000" dirty="0"/>
          </a:p>
          <a:p>
            <a:pPr marL="342900" indent="-342900" algn="l">
              <a:buFont typeface="Arial" panose="020B0604020202020204" pitchFamily="34" charset="0"/>
              <a:buChar char="•"/>
            </a:pPr>
            <a:r>
              <a:rPr lang="en-GB" sz="2000" dirty="0" smtClean="0"/>
              <a:t>Energy is a much more exciting industry than people may realise. Whilst we still need engineers, there are an increasing number of innovative roles appearing in areas such as the connected home (</a:t>
            </a:r>
            <a:r>
              <a:rPr lang="en-GB" sz="2000" dirty="0"/>
              <a:t>w</a:t>
            </a:r>
            <a:r>
              <a:rPr lang="en-GB" sz="2000" dirty="0" smtClean="0"/>
              <a:t>orking with technologies such as Amazon Alexa to improve how people interact with their energy bill) as well as roles in forecasting, analytics</a:t>
            </a:r>
            <a:r>
              <a:rPr lang="en-GB" sz="2000" dirty="0"/>
              <a:t>, </a:t>
            </a:r>
            <a:r>
              <a:rPr lang="en-GB" sz="2000" dirty="0" smtClean="0"/>
              <a:t>technology, communications, policy, consultancy among many more.</a:t>
            </a:r>
          </a:p>
          <a:p>
            <a:pPr marL="342900" indent="-342900" algn="l">
              <a:buFont typeface="Arial" panose="020B0604020202020204" pitchFamily="34" charset="0"/>
              <a:buChar char="•"/>
            </a:pPr>
            <a:endParaRPr lang="en-GB" sz="2000" dirty="0"/>
          </a:p>
          <a:p>
            <a:pPr marL="342900" indent="-342900" algn="l">
              <a:buFont typeface="Arial" panose="020B0604020202020204" pitchFamily="34" charset="0"/>
              <a:buChar char="•"/>
            </a:pPr>
            <a:r>
              <a:rPr lang="en-GB" sz="2000" dirty="0" smtClean="0"/>
              <a:t>We want to encourage people to consider the energy industry as an option for a future career. In particular we need over 200,000 new recruits in the next 10 years so it is important to raise awareness of the roles on offer, for graduates, apprentices and even those already working in energy. </a:t>
            </a:r>
          </a:p>
          <a:p>
            <a:pPr marL="342900" indent="-342900" algn="l">
              <a:buFont typeface="Arial" panose="020B0604020202020204" pitchFamily="34" charset="0"/>
              <a:buChar char="•"/>
            </a:pPr>
            <a:endParaRPr lang="en-GB" sz="2000" dirty="0"/>
          </a:p>
          <a:p>
            <a:pPr marL="342900" indent="-342900" algn="l">
              <a:buFont typeface="Arial" panose="020B0604020202020204" pitchFamily="34" charset="0"/>
              <a:buChar char="•"/>
            </a:pPr>
            <a:endParaRPr lang="en-GB" sz="2000" dirty="0" smtClean="0"/>
          </a:p>
          <a:p>
            <a:pPr marL="342900" indent="-342900" algn="l">
              <a:buFont typeface="Arial" panose="020B0604020202020204" pitchFamily="34" charset="0"/>
              <a:buChar char="•"/>
            </a:pPr>
            <a:endParaRPr lang="en-GB" sz="2000" dirty="0" smtClean="0"/>
          </a:p>
          <a:p>
            <a:pPr marL="342900" indent="-342900" algn="l">
              <a:buFont typeface="Arial" panose="020B0604020202020204" pitchFamily="34" charset="0"/>
              <a:buChar char="•"/>
            </a:pPr>
            <a:endParaRPr lang="en-GB" sz="2000" dirty="0" smtClean="0"/>
          </a:p>
          <a:p>
            <a:pPr algn="l"/>
            <a:endParaRPr lang="en-GB" sz="2000" dirty="0"/>
          </a:p>
          <a:p>
            <a:pPr algn="l"/>
            <a:endParaRPr lang="en-GB"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7665" y="349829"/>
            <a:ext cx="1935892" cy="117253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3557" y="242060"/>
            <a:ext cx="2237492" cy="1388074"/>
          </a:xfrm>
          <a:prstGeom prst="rect">
            <a:avLst/>
          </a:prstGeom>
        </p:spPr>
      </p:pic>
    </p:spTree>
    <p:extLst>
      <p:ext uri="{BB962C8B-B14F-4D97-AF65-F5344CB8AC3E}">
        <p14:creationId xmlns:p14="http://schemas.microsoft.com/office/powerpoint/2010/main" val="3885180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470" y="528002"/>
            <a:ext cx="9144000" cy="816189"/>
          </a:xfrm>
        </p:spPr>
        <p:txBody>
          <a:bodyPr>
            <a:normAutofit/>
          </a:bodyPr>
          <a:lstStyle/>
          <a:p>
            <a:pPr algn="l"/>
            <a:r>
              <a:rPr lang="en-GB" sz="4800" dirty="0" smtClean="0"/>
              <a:t>3. YEP Forum Logo</a:t>
            </a:r>
            <a:endParaRPr lang="en-GB" sz="4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7665" y="349829"/>
            <a:ext cx="1935892" cy="117253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3557" y="242060"/>
            <a:ext cx="2237492" cy="1388074"/>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3740" y="2117147"/>
            <a:ext cx="6178378" cy="3742136"/>
          </a:xfrm>
          <a:prstGeom prst="rect">
            <a:avLst/>
          </a:prstGeom>
        </p:spPr>
      </p:pic>
      <p:sp>
        <p:nvSpPr>
          <p:cNvPr id="8" name="Subtitle 2"/>
          <p:cNvSpPr>
            <a:spLocks noGrp="1"/>
          </p:cNvSpPr>
          <p:nvPr>
            <p:ph type="subTitle" idx="1"/>
          </p:nvPr>
        </p:nvSpPr>
        <p:spPr>
          <a:xfrm>
            <a:off x="7339914" y="2199503"/>
            <a:ext cx="4053016" cy="1046205"/>
          </a:xfrm>
        </p:spPr>
        <p:txBody>
          <a:bodyPr>
            <a:normAutofit/>
          </a:bodyPr>
          <a:lstStyle/>
          <a:p>
            <a:pPr marL="342900" indent="-342900" algn="l">
              <a:buFont typeface="Arial" panose="020B0604020202020204" pitchFamily="34" charset="0"/>
              <a:buChar char="•"/>
            </a:pPr>
            <a:r>
              <a:rPr lang="en-GB" sz="2000" dirty="0" smtClean="0"/>
              <a:t>We have a logo to use should you want to include this on a blog or across social media.</a:t>
            </a:r>
          </a:p>
          <a:p>
            <a:pPr marL="342900" indent="-342900" algn="l">
              <a:buFont typeface="Arial" panose="020B0604020202020204" pitchFamily="34" charset="0"/>
              <a:buChar char="•"/>
            </a:pPr>
            <a:endParaRPr lang="en-GB" sz="2000" dirty="0"/>
          </a:p>
          <a:p>
            <a:pPr marL="342900" indent="-342900" algn="l">
              <a:buFont typeface="Arial" panose="020B0604020202020204" pitchFamily="34" charset="0"/>
              <a:buChar char="•"/>
            </a:pPr>
            <a:endParaRPr lang="en-GB" sz="2000" dirty="0" smtClean="0"/>
          </a:p>
          <a:p>
            <a:pPr marL="342900" indent="-342900" algn="l">
              <a:buFont typeface="Arial" panose="020B0604020202020204" pitchFamily="34" charset="0"/>
              <a:buChar char="•"/>
            </a:pPr>
            <a:endParaRPr lang="en-GB" sz="2000" dirty="0" smtClean="0"/>
          </a:p>
          <a:p>
            <a:pPr marL="342900" indent="-342900" algn="l">
              <a:buFont typeface="Arial" panose="020B0604020202020204" pitchFamily="34" charset="0"/>
              <a:buChar char="•"/>
            </a:pPr>
            <a:endParaRPr lang="en-GB" sz="2000" dirty="0" smtClean="0"/>
          </a:p>
          <a:p>
            <a:pPr algn="l"/>
            <a:endParaRPr lang="en-GB" sz="2000" dirty="0"/>
          </a:p>
          <a:p>
            <a:pPr algn="l"/>
            <a:endParaRPr lang="en-GB" sz="2000" dirty="0"/>
          </a:p>
        </p:txBody>
      </p:sp>
    </p:spTree>
    <p:extLst>
      <p:ext uri="{BB962C8B-B14F-4D97-AF65-F5344CB8AC3E}">
        <p14:creationId xmlns:p14="http://schemas.microsoft.com/office/powerpoint/2010/main" val="1704941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470" y="528002"/>
            <a:ext cx="9144000" cy="816189"/>
          </a:xfrm>
        </p:spPr>
        <p:txBody>
          <a:bodyPr>
            <a:normAutofit/>
          </a:bodyPr>
          <a:lstStyle/>
          <a:p>
            <a:pPr algn="l"/>
            <a:r>
              <a:rPr lang="en-GB" sz="4800" dirty="0" smtClean="0"/>
              <a:t>4. Template blog</a:t>
            </a:r>
            <a:endParaRPr lang="en-GB" sz="4800" dirty="0"/>
          </a:p>
        </p:txBody>
      </p:sp>
      <p:sp>
        <p:nvSpPr>
          <p:cNvPr id="3" name="Subtitle 2"/>
          <p:cNvSpPr>
            <a:spLocks noGrp="1"/>
          </p:cNvSpPr>
          <p:nvPr>
            <p:ph type="subTitle" idx="1"/>
          </p:nvPr>
        </p:nvSpPr>
        <p:spPr>
          <a:xfrm>
            <a:off x="296562" y="1814426"/>
            <a:ext cx="11096368" cy="4742893"/>
          </a:xfrm>
        </p:spPr>
        <p:txBody>
          <a:bodyPr>
            <a:normAutofit fontScale="85000" lnSpcReduction="20000"/>
          </a:bodyPr>
          <a:lstStyle/>
          <a:p>
            <a:pPr algn="l"/>
            <a:r>
              <a:rPr lang="en-GB" sz="2100" b="1" dirty="0" smtClean="0"/>
              <a:t>Shining a light on your job search</a:t>
            </a:r>
            <a:br>
              <a:rPr lang="en-GB" sz="2100" b="1" dirty="0" smtClean="0"/>
            </a:br>
            <a:endParaRPr lang="en-GB" sz="2000" dirty="0" smtClean="0"/>
          </a:p>
          <a:p>
            <a:pPr algn="l"/>
            <a:r>
              <a:rPr lang="en-GB" sz="2000" dirty="0" smtClean="0"/>
              <a:t>Do you know what you want to do? We didn’t! Finding </a:t>
            </a:r>
            <a:r>
              <a:rPr lang="en-GB" sz="2000" dirty="0"/>
              <a:t>the right job and the right career path can be a daunting </a:t>
            </a:r>
            <a:r>
              <a:rPr lang="en-GB" sz="2000" dirty="0" smtClean="0"/>
              <a:t>task. Whilst career events </a:t>
            </a:r>
            <a:r>
              <a:rPr lang="en-GB" sz="2000" dirty="0"/>
              <a:t>and workshops will have shown the very broad scope of jobs on offer, we know there are </a:t>
            </a:r>
            <a:r>
              <a:rPr lang="en-GB" sz="2000" dirty="0" smtClean="0"/>
              <a:t>many more </a:t>
            </a:r>
            <a:r>
              <a:rPr lang="en-GB" sz="2000" dirty="0"/>
              <a:t>in the </a:t>
            </a:r>
            <a:r>
              <a:rPr lang="en-GB" sz="2000" dirty="0" smtClean="0"/>
              <a:t>energy </a:t>
            </a:r>
            <a:r>
              <a:rPr lang="en-GB" sz="2000" dirty="0"/>
              <a:t>industry which </a:t>
            </a:r>
            <a:r>
              <a:rPr lang="en-GB" sz="2000" dirty="0" smtClean="0"/>
              <a:t>you may not be aware of. You could be a consultant, or work on the development of smart grids or the very latest renewable technologies! We </a:t>
            </a:r>
            <a:r>
              <a:rPr lang="en-GB" sz="2000" dirty="0"/>
              <a:t>have five tips for those looking for a new job, they are written below</a:t>
            </a:r>
            <a:r>
              <a:rPr lang="en-GB" sz="2000" dirty="0" smtClean="0"/>
              <a:t>:</a:t>
            </a:r>
            <a:endParaRPr lang="en-GB" sz="2000" dirty="0"/>
          </a:p>
          <a:p>
            <a:pPr lvl="0" algn="l"/>
            <a:r>
              <a:rPr lang="en-GB" sz="2000" b="1" dirty="0" smtClean="0"/>
              <a:t>Search</a:t>
            </a:r>
            <a:r>
              <a:rPr lang="en-GB" sz="2000" dirty="0" smtClean="0"/>
              <a:t> - Finding </a:t>
            </a:r>
            <a:r>
              <a:rPr lang="en-GB" sz="2000" dirty="0"/>
              <a:t>your perfect job isn’t easy, spend time searching across roles, departments and even sectors</a:t>
            </a:r>
            <a:r>
              <a:rPr lang="en-GB" sz="2000" dirty="0" smtClean="0"/>
              <a:t>.</a:t>
            </a:r>
            <a:endParaRPr lang="en-GB" sz="2000" dirty="0"/>
          </a:p>
          <a:p>
            <a:pPr lvl="0" algn="l"/>
            <a:r>
              <a:rPr lang="en-GB" sz="2000" b="1" dirty="0" smtClean="0"/>
              <a:t>Talk - </a:t>
            </a:r>
            <a:r>
              <a:rPr lang="en-GB" sz="2000" dirty="0" smtClean="0"/>
              <a:t>Talking </a:t>
            </a:r>
            <a:r>
              <a:rPr lang="en-GB" sz="2000" dirty="0"/>
              <a:t>to those in the role or the recruiter that cannot be underestimated. They can advise from their own experience</a:t>
            </a:r>
            <a:r>
              <a:rPr lang="en-GB" sz="2000" dirty="0" smtClean="0"/>
              <a:t>.</a:t>
            </a:r>
            <a:endParaRPr lang="en-GB" sz="2000" dirty="0"/>
          </a:p>
          <a:p>
            <a:pPr lvl="0" algn="l"/>
            <a:r>
              <a:rPr lang="en-GB" sz="2000" b="1" dirty="0" smtClean="0"/>
              <a:t>Ask - </a:t>
            </a:r>
            <a:r>
              <a:rPr lang="en-GB" sz="2000" dirty="0" smtClean="0"/>
              <a:t>Ask </a:t>
            </a:r>
            <a:r>
              <a:rPr lang="en-GB" sz="2000" dirty="0"/>
              <a:t>questions to find out if the role is right for you. It is as important for you to understand the company and the role as it is for the company</a:t>
            </a:r>
            <a:r>
              <a:rPr lang="en-GB" sz="2000" dirty="0" smtClean="0"/>
              <a:t>.</a:t>
            </a:r>
            <a:endParaRPr lang="en-GB" sz="2000" dirty="0"/>
          </a:p>
          <a:p>
            <a:pPr lvl="0" algn="l"/>
            <a:r>
              <a:rPr lang="en-GB" sz="2000" b="1" dirty="0" smtClean="0"/>
              <a:t>Research</a:t>
            </a:r>
            <a:r>
              <a:rPr lang="en-GB" sz="2000" dirty="0" smtClean="0"/>
              <a:t> - Research </a:t>
            </a:r>
            <a:r>
              <a:rPr lang="en-GB" sz="2000" dirty="0"/>
              <a:t>the skills and qualifications you need for the role. Knowing the skills needed as well as the company is important in your job search</a:t>
            </a:r>
            <a:r>
              <a:rPr lang="en-GB" sz="2000" dirty="0" smtClean="0"/>
              <a:t>.</a:t>
            </a:r>
            <a:endParaRPr lang="en-GB" sz="2000" dirty="0"/>
          </a:p>
          <a:p>
            <a:pPr lvl="0" algn="l"/>
            <a:r>
              <a:rPr lang="en-GB" sz="2000" b="1" dirty="0" smtClean="0"/>
              <a:t>Tell</a:t>
            </a:r>
            <a:r>
              <a:rPr lang="en-GB" sz="2000" dirty="0" smtClean="0"/>
              <a:t> - Tell </a:t>
            </a:r>
            <a:r>
              <a:rPr lang="en-GB" sz="2000" dirty="0"/>
              <a:t>and speak with family &amp; careers advisers they know you and can help. They know you and what you are good at and can help or advise you in your job search</a:t>
            </a:r>
            <a:r>
              <a:rPr lang="en-GB" sz="2000" dirty="0" smtClean="0"/>
              <a:t>.</a:t>
            </a:r>
            <a:br>
              <a:rPr lang="en-GB" sz="2000" dirty="0" smtClean="0"/>
            </a:br>
            <a:endParaRPr lang="en-GB" sz="2000" dirty="0"/>
          </a:p>
          <a:p>
            <a:pPr algn="l"/>
            <a:r>
              <a:rPr lang="en-GB" sz="1600" b="1" dirty="0"/>
              <a:t>For more information and for some useful links</a:t>
            </a:r>
            <a:r>
              <a:rPr lang="en-GB" sz="1600" b="1" dirty="0" smtClean="0"/>
              <a:t>:</a:t>
            </a:r>
            <a:endParaRPr lang="en-GB" sz="1600" dirty="0"/>
          </a:p>
          <a:p>
            <a:pPr marL="342900" lvl="0" indent="-342900" algn="l">
              <a:buFont typeface="Arial" panose="020B0604020202020204" pitchFamily="34" charset="0"/>
              <a:buChar char="•"/>
            </a:pPr>
            <a:r>
              <a:rPr lang="en-GB" sz="1600" u="sng" dirty="0">
                <a:hlinkClick r:id="rId2"/>
              </a:rPr>
              <a:t>Energy UK Young Energy Professionals Forum</a:t>
            </a:r>
            <a:endParaRPr lang="en-GB" sz="1600" dirty="0"/>
          </a:p>
          <a:p>
            <a:pPr marL="342900" lvl="0" indent="-342900" algn="l">
              <a:buFont typeface="Arial" panose="020B0604020202020204" pitchFamily="34" charset="0"/>
              <a:buChar char="•"/>
            </a:pPr>
            <a:r>
              <a:rPr lang="en-GB" sz="1600" u="sng" dirty="0">
                <a:hlinkClick r:id="rId3"/>
              </a:rPr>
              <a:t>Talent Source Network</a:t>
            </a:r>
            <a:endParaRPr lang="en-GB" sz="1600" dirty="0"/>
          </a:p>
          <a:p>
            <a:pPr algn="l"/>
            <a:endParaRPr lang="en-GB" sz="2000" dirty="0"/>
          </a:p>
          <a:p>
            <a:pPr marL="342900" indent="-342900" algn="l">
              <a:buFont typeface="Arial" panose="020B0604020202020204" pitchFamily="34" charset="0"/>
              <a:buChar char="•"/>
            </a:pPr>
            <a:endParaRPr lang="en-GB" sz="2000" dirty="0" smtClean="0"/>
          </a:p>
          <a:p>
            <a:pPr marL="342900" indent="-342900" algn="l">
              <a:buFont typeface="Arial" panose="020B0604020202020204" pitchFamily="34" charset="0"/>
              <a:buChar char="•"/>
            </a:pPr>
            <a:endParaRPr lang="en-GB" sz="2000" dirty="0" smtClean="0"/>
          </a:p>
          <a:p>
            <a:pPr marL="342900" indent="-342900" algn="l">
              <a:buFont typeface="Arial" panose="020B0604020202020204" pitchFamily="34" charset="0"/>
              <a:buChar char="•"/>
            </a:pPr>
            <a:endParaRPr lang="en-GB" sz="2000" dirty="0" smtClean="0"/>
          </a:p>
          <a:p>
            <a:pPr algn="l"/>
            <a:endParaRPr lang="en-GB" sz="2000" dirty="0"/>
          </a:p>
          <a:p>
            <a:pPr algn="l"/>
            <a:endParaRPr lang="en-GB" sz="20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77665" y="349829"/>
            <a:ext cx="1935892" cy="1172536"/>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13557" y="242060"/>
            <a:ext cx="2237492" cy="1388074"/>
          </a:xfrm>
          <a:prstGeom prst="rect">
            <a:avLst/>
          </a:prstGeom>
        </p:spPr>
      </p:pic>
    </p:spTree>
    <p:extLst>
      <p:ext uri="{BB962C8B-B14F-4D97-AF65-F5344CB8AC3E}">
        <p14:creationId xmlns:p14="http://schemas.microsoft.com/office/powerpoint/2010/main" val="2169762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470" y="528002"/>
            <a:ext cx="9144000" cy="816189"/>
          </a:xfrm>
        </p:spPr>
        <p:txBody>
          <a:bodyPr>
            <a:normAutofit/>
          </a:bodyPr>
          <a:lstStyle/>
          <a:p>
            <a:pPr algn="l"/>
            <a:r>
              <a:rPr lang="en-GB" sz="4800" dirty="0" smtClean="0"/>
              <a:t>4. Template blog</a:t>
            </a:r>
            <a:endParaRPr lang="en-GB" sz="4800" dirty="0"/>
          </a:p>
        </p:txBody>
      </p:sp>
      <p:sp>
        <p:nvSpPr>
          <p:cNvPr id="3" name="Subtitle 2"/>
          <p:cNvSpPr>
            <a:spLocks noGrp="1"/>
          </p:cNvSpPr>
          <p:nvPr>
            <p:ph type="subTitle" idx="1"/>
          </p:nvPr>
        </p:nvSpPr>
        <p:spPr>
          <a:xfrm>
            <a:off x="296562" y="1814426"/>
            <a:ext cx="11096368" cy="4742893"/>
          </a:xfrm>
        </p:spPr>
        <p:txBody>
          <a:bodyPr>
            <a:normAutofit fontScale="85000" lnSpcReduction="20000"/>
          </a:bodyPr>
          <a:lstStyle/>
          <a:p>
            <a:pPr algn="l"/>
            <a:r>
              <a:rPr lang="en-US" sz="2300" b="1" dirty="0" err="1" smtClean="0"/>
              <a:t>Fuelling</a:t>
            </a:r>
            <a:r>
              <a:rPr lang="en-US" sz="2300" b="1" dirty="0" smtClean="0"/>
              <a:t> the future energy industry</a:t>
            </a:r>
            <a:r>
              <a:rPr lang="en-US" sz="1800" dirty="0" smtClean="0"/>
              <a:t/>
            </a:r>
            <a:br>
              <a:rPr lang="en-US" sz="1800" dirty="0" smtClean="0"/>
            </a:br>
            <a:endParaRPr lang="en-US" sz="1800" dirty="0"/>
          </a:p>
          <a:p>
            <a:pPr algn="l"/>
            <a:r>
              <a:rPr lang="en-US" sz="1800" dirty="0" smtClean="0"/>
              <a:t>Little </a:t>
            </a:r>
            <a:r>
              <a:rPr lang="en-US" sz="1800" dirty="0"/>
              <a:t>is it known that the Young Energy Professionals Forum was formed from an idea first heard in an interview with one of Energy UK’s directors. From 2013 to now the Forum has grown to over 1,400 members representing over 270 companies with young professionals building their own networks far wider than just the energy industry. </a:t>
            </a:r>
            <a:endParaRPr lang="en-GB" sz="1800" dirty="0"/>
          </a:p>
          <a:p>
            <a:pPr algn="l"/>
            <a:r>
              <a:rPr lang="en-US" sz="1800" dirty="0"/>
              <a:t>This is all while the energy industry is going through an unrivalled period of change with over 200,000 new recruits needed within the next ten years, a changing market to more digitalisation and increasing efforts towards decarbonisation. </a:t>
            </a:r>
            <a:endParaRPr lang="en-GB" sz="1800" dirty="0"/>
          </a:p>
          <a:p>
            <a:pPr algn="l"/>
            <a:r>
              <a:rPr lang="en-US" sz="1800" dirty="0"/>
              <a:t>We are seeing a lot of development and with this, comes a change in the variety of jobs we are needing across the energy industry. There are new opportunities arriving every day whether that be within ‘Smart’ technologies such as the connected home to ‘new energy services’ such as storage! </a:t>
            </a:r>
            <a:endParaRPr lang="en-GB" sz="1800" dirty="0"/>
          </a:p>
          <a:p>
            <a:pPr algn="l"/>
            <a:r>
              <a:rPr lang="en-US" sz="1800" dirty="0"/>
              <a:t>As the Young Energy Professionals Forum publishes its first guide to jobs in energy in October 2017, we focus on how much choice there is when the future energy industry leaders consider which role to go into. </a:t>
            </a:r>
            <a:endParaRPr lang="en-GB" sz="1800" dirty="0"/>
          </a:p>
          <a:p>
            <a:pPr algn="l"/>
            <a:r>
              <a:rPr lang="en-US" sz="1800" dirty="0"/>
              <a:t>This guide offers first-hand advice from those working in energy today, how they got there and what the most enjoyable part of their role is. </a:t>
            </a:r>
            <a:endParaRPr lang="en-GB" sz="1800" dirty="0"/>
          </a:p>
          <a:p>
            <a:pPr algn="l"/>
            <a:r>
              <a:rPr lang="en-US" sz="1800" dirty="0"/>
              <a:t>To keep the UK workforce equipped with the latest skills needed to give the best possible service, takes a well-coordinated effort; subsequently this guide offers real world insight on the many opportunities available within energy industry. </a:t>
            </a:r>
            <a:endParaRPr lang="en-GB" sz="1800" dirty="0"/>
          </a:p>
          <a:p>
            <a:pPr algn="l"/>
            <a:r>
              <a:rPr lang="en-US" sz="1800" dirty="0" smtClean="0"/>
              <a:t>It </a:t>
            </a:r>
            <a:r>
              <a:rPr lang="en-US" sz="1800" dirty="0"/>
              <a:t>is perhaps appropriate that we launch this report at the Energy UK Annual Conference which brings together the energy industry with government, the regulator and stakeholders to discuss the recent topical energy issues. Bringing in and retaining the best employees is arguably one of the most important considerations for businesses in this period of transition. </a:t>
            </a:r>
            <a:endParaRPr lang="en-GB" sz="2000" dirty="0"/>
          </a:p>
          <a:p>
            <a:pPr algn="l"/>
            <a:r>
              <a:rPr lang="en-GB" sz="1400" b="1" dirty="0"/>
              <a:t>For more information and for some useful links</a:t>
            </a:r>
            <a:r>
              <a:rPr lang="en-GB" sz="1400" b="1" dirty="0" smtClean="0"/>
              <a:t>:</a:t>
            </a:r>
            <a:endParaRPr lang="en-GB" sz="1400" dirty="0"/>
          </a:p>
          <a:p>
            <a:pPr marL="342900" lvl="0" indent="-342900" algn="l">
              <a:buFont typeface="Arial" panose="020B0604020202020204" pitchFamily="34" charset="0"/>
              <a:buChar char="•"/>
            </a:pPr>
            <a:r>
              <a:rPr lang="en-GB" sz="1400" u="sng" dirty="0">
                <a:hlinkClick r:id="rId2"/>
              </a:rPr>
              <a:t>Energy UK Young Energy Professionals Forum</a:t>
            </a:r>
            <a:endParaRPr lang="en-GB" sz="1400" dirty="0"/>
          </a:p>
          <a:p>
            <a:pPr marL="342900" lvl="0" indent="-342900" algn="l">
              <a:buFont typeface="Arial" panose="020B0604020202020204" pitchFamily="34" charset="0"/>
              <a:buChar char="•"/>
            </a:pPr>
            <a:r>
              <a:rPr lang="en-GB" sz="1400" u="sng" dirty="0">
                <a:hlinkClick r:id="rId3"/>
              </a:rPr>
              <a:t>Talent Source Network</a:t>
            </a:r>
            <a:endParaRPr lang="en-GB" sz="1400" dirty="0"/>
          </a:p>
          <a:p>
            <a:pPr algn="l"/>
            <a:endParaRPr lang="en-GB" sz="2000" dirty="0"/>
          </a:p>
          <a:p>
            <a:pPr marL="342900" indent="-342900" algn="l">
              <a:buFont typeface="Arial" panose="020B0604020202020204" pitchFamily="34" charset="0"/>
              <a:buChar char="•"/>
            </a:pPr>
            <a:endParaRPr lang="en-GB" sz="2000" dirty="0" smtClean="0"/>
          </a:p>
          <a:p>
            <a:pPr marL="342900" indent="-342900" algn="l">
              <a:buFont typeface="Arial" panose="020B0604020202020204" pitchFamily="34" charset="0"/>
              <a:buChar char="•"/>
            </a:pPr>
            <a:endParaRPr lang="en-GB" sz="2000" dirty="0" smtClean="0"/>
          </a:p>
          <a:p>
            <a:pPr marL="342900" indent="-342900" algn="l">
              <a:buFont typeface="Arial" panose="020B0604020202020204" pitchFamily="34" charset="0"/>
              <a:buChar char="•"/>
            </a:pPr>
            <a:endParaRPr lang="en-GB" sz="2000" dirty="0" smtClean="0"/>
          </a:p>
          <a:p>
            <a:pPr algn="l"/>
            <a:endParaRPr lang="en-GB" sz="2000" dirty="0"/>
          </a:p>
          <a:p>
            <a:pPr algn="l"/>
            <a:endParaRPr lang="en-GB" sz="20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677665" y="349829"/>
            <a:ext cx="1935892" cy="1172536"/>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13557" y="242060"/>
            <a:ext cx="2237492" cy="1388074"/>
          </a:xfrm>
          <a:prstGeom prst="rect">
            <a:avLst/>
          </a:prstGeom>
        </p:spPr>
      </p:pic>
    </p:spTree>
    <p:extLst>
      <p:ext uri="{BB962C8B-B14F-4D97-AF65-F5344CB8AC3E}">
        <p14:creationId xmlns:p14="http://schemas.microsoft.com/office/powerpoint/2010/main" val="1548936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470" y="528002"/>
            <a:ext cx="9144000" cy="816189"/>
          </a:xfrm>
        </p:spPr>
        <p:txBody>
          <a:bodyPr>
            <a:normAutofit/>
          </a:bodyPr>
          <a:lstStyle/>
          <a:p>
            <a:pPr algn="l"/>
            <a:r>
              <a:rPr lang="en-GB" sz="4800" dirty="0"/>
              <a:t>5</a:t>
            </a:r>
            <a:r>
              <a:rPr lang="en-GB" sz="4800" dirty="0" smtClean="0"/>
              <a:t>. Social media posts</a:t>
            </a:r>
            <a:endParaRPr lang="en-GB" sz="4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7665" y="349829"/>
            <a:ext cx="1935892" cy="117253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3557" y="242060"/>
            <a:ext cx="2237492" cy="1388074"/>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2604991342"/>
              </p:ext>
            </p:extLst>
          </p:nvPr>
        </p:nvGraphicFramePr>
        <p:xfrm>
          <a:off x="988541" y="1808307"/>
          <a:ext cx="9481752" cy="3386834"/>
        </p:xfrm>
        <a:graphic>
          <a:graphicData uri="http://schemas.openxmlformats.org/drawingml/2006/table">
            <a:tbl>
              <a:tblPr firstRow="1" bandRow="1">
                <a:tableStyleId>{5C22544A-7EE6-4342-B048-85BDC9FD1C3A}</a:tableStyleId>
              </a:tblPr>
              <a:tblGrid>
                <a:gridCol w="4135394"/>
                <a:gridCol w="5346358"/>
              </a:tblGrid>
              <a:tr h="468168">
                <a:tc>
                  <a:txBody>
                    <a:bodyPr/>
                    <a:lstStyle/>
                    <a:p>
                      <a:r>
                        <a:rPr lang="en-GB" dirty="0" smtClean="0"/>
                        <a:t>Twitter</a:t>
                      </a:r>
                      <a:endParaRPr lang="en-GB" dirty="0"/>
                    </a:p>
                  </a:txBody>
                  <a:tcPr/>
                </a:tc>
                <a:tc>
                  <a:txBody>
                    <a:bodyPr/>
                    <a:lstStyle/>
                    <a:p>
                      <a:r>
                        <a:rPr lang="en-GB" dirty="0" smtClean="0"/>
                        <a:t>LinkedIn / Facebook</a:t>
                      </a:r>
                      <a:endParaRPr lang="en-GB" dirty="0"/>
                    </a:p>
                  </a:txBody>
                  <a:tcPr/>
                </a:tc>
              </a:tr>
              <a:tr h="815546">
                <a:tc>
                  <a:txBody>
                    <a:bodyPr/>
                    <a:lstStyle/>
                    <a:p>
                      <a:r>
                        <a:rPr lang="en-GB" sz="1400" dirty="0" smtClean="0"/>
                        <a:t>The @YEPForum</a:t>
                      </a:r>
                      <a:r>
                        <a:rPr lang="en-GB" sz="1400" baseline="0" dirty="0" smtClean="0"/>
                        <a:t> has produced a guide to #jobs in #energy – Read more: </a:t>
                      </a:r>
                      <a:r>
                        <a:rPr lang="en-GB" sz="1400" baseline="0" dirty="0" smtClean="0">
                          <a:hlinkClick r:id="rId4"/>
                        </a:rPr>
                        <a:t>https://t.co/n1wFNKugrU</a:t>
                      </a:r>
                      <a:r>
                        <a:rPr lang="en-GB" sz="1400" baseline="0" dirty="0" smtClean="0"/>
                        <a:t> </a:t>
                      </a:r>
                      <a:endParaRPr lang="en-GB" sz="1400" dirty="0"/>
                    </a:p>
                  </a:txBody>
                  <a:tcPr/>
                </a:tc>
                <a:tc>
                  <a:txBody>
                    <a:bodyPr/>
                    <a:lstStyle/>
                    <a:p>
                      <a:r>
                        <a:rPr lang="en-GB" sz="1400" dirty="0" smtClean="0"/>
                        <a:t>Energy UK’s Young Energy Professionals Forum has created a guide to the many jobs available in energy. Do you know</a:t>
                      </a:r>
                      <a:r>
                        <a:rPr lang="en-GB" sz="1400" baseline="0" dirty="0" smtClean="0"/>
                        <a:t> what careers are available in energy? </a:t>
                      </a:r>
                      <a:r>
                        <a:rPr lang="en-GB" sz="1400" baseline="0" dirty="0" smtClean="0">
                          <a:hlinkClick r:id="rId5"/>
                        </a:rPr>
                        <a:t>http://bit.ly/2zgTU50</a:t>
                      </a:r>
                      <a:r>
                        <a:rPr lang="en-GB" sz="1400" baseline="0" dirty="0" smtClean="0"/>
                        <a:t> </a:t>
                      </a:r>
                      <a:endParaRPr lang="en-GB" sz="1400" dirty="0"/>
                    </a:p>
                  </a:txBody>
                  <a:tcPr/>
                </a:tc>
              </a:tr>
              <a:tr h="8155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smtClean="0"/>
                        <a:t>Careers</a:t>
                      </a:r>
                      <a:r>
                        <a:rPr lang="en-GB" sz="1400" baseline="0" dirty="0" smtClean="0"/>
                        <a:t> in #energy are changing, do you know what is available to you? </a:t>
                      </a:r>
                      <a:r>
                        <a:rPr lang="en-GB" sz="1400" baseline="0" dirty="0" smtClean="0">
                          <a:hlinkClick r:id="rId4"/>
                        </a:rPr>
                        <a:t>https://t.co/n1wFNKugrU</a:t>
                      </a:r>
                      <a:r>
                        <a:rPr lang="en-GB" sz="1400" baseline="0" dirty="0" smtClean="0"/>
                        <a:t> </a:t>
                      </a:r>
                      <a:endParaRPr lang="en-GB" sz="1400" dirty="0" smtClean="0"/>
                    </a:p>
                    <a:p>
                      <a:r>
                        <a:rPr lang="en-GB" sz="1400" dirty="0" smtClean="0"/>
                        <a:t> </a:t>
                      </a:r>
                      <a:endParaRPr lang="en-GB"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smtClean="0"/>
                        <a:t>Energy careers are changing,</a:t>
                      </a:r>
                      <a:r>
                        <a:rPr lang="en-GB" sz="1400" baseline="0" dirty="0" smtClean="0"/>
                        <a:t> they are no longer what you might expect. New opportunities are available from working in data and digital technologies to advising on the latest power station development! </a:t>
                      </a:r>
                      <a:r>
                        <a:rPr lang="en-GB" sz="1400" baseline="0" dirty="0" smtClean="0">
                          <a:hlinkClick r:id="rId5"/>
                        </a:rPr>
                        <a:t>http://bit.ly/2zgTU50</a:t>
                      </a:r>
                      <a:r>
                        <a:rPr lang="en-GB" sz="1400" baseline="0" dirty="0" smtClean="0"/>
                        <a:t> </a:t>
                      </a:r>
                      <a:endParaRPr lang="en-GB" sz="1400" dirty="0" smtClean="0"/>
                    </a:p>
                  </a:txBody>
                  <a:tcPr/>
                </a:tc>
              </a:tr>
              <a:tr h="815546">
                <a:tc>
                  <a:txBody>
                    <a:bodyPr/>
                    <a:lstStyle/>
                    <a:p>
                      <a:r>
                        <a:rPr lang="en-GB" sz="1400" dirty="0" smtClean="0"/>
                        <a:t>What</a:t>
                      </a:r>
                      <a:r>
                        <a:rPr lang="en-GB" sz="1400" baseline="0" dirty="0" smtClean="0"/>
                        <a:t> is your view on jobs in #energy? There are many different roles you can do – Learn more: </a:t>
                      </a:r>
                      <a:r>
                        <a:rPr lang="en-GB" sz="1400" baseline="0" dirty="0" smtClean="0">
                          <a:hlinkClick r:id="rId4"/>
                        </a:rPr>
                        <a:t>https://t.co/n1wFNKugrU</a:t>
                      </a:r>
                      <a:r>
                        <a:rPr lang="en-GB" sz="1400" baseline="0" dirty="0" smtClean="0"/>
                        <a:t> </a:t>
                      </a:r>
                      <a:endParaRPr lang="en-GB"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smtClean="0"/>
                        <a:t>If you’re interested in energy there are many different roles</a:t>
                      </a:r>
                      <a:r>
                        <a:rPr lang="en-GB" sz="1400" baseline="0" dirty="0" smtClean="0"/>
                        <a:t> which you can go into. Energy is more than a traditional role, there are a lot of exciting areas to venture into. Join the Young Energy Professionals Forum and meet likeminded individuals. </a:t>
                      </a:r>
                      <a:r>
                        <a:rPr lang="en-GB" sz="1400" baseline="0" dirty="0" smtClean="0">
                          <a:hlinkClick r:id="rId5"/>
                        </a:rPr>
                        <a:t>http://bit.ly/2zgTU50</a:t>
                      </a:r>
                      <a:r>
                        <a:rPr lang="en-GB" sz="1400" baseline="0" dirty="0" smtClean="0"/>
                        <a:t> </a:t>
                      </a:r>
                      <a:endParaRPr lang="en-GB" sz="1400" dirty="0" smtClean="0"/>
                    </a:p>
                    <a:p>
                      <a:r>
                        <a:rPr lang="en-GB" sz="1400" dirty="0" smtClean="0"/>
                        <a:t> </a:t>
                      </a:r>
                      <a:endParaRPr lang="en-GB" sz="1400" dirty="0"/>
                    </a:p>
                  </a:txBody>
                  <a:tcPr/>
                </a:tc>
              </a:tr>
            </a:tbl>
          </a:graphicData>
        </a:graphic>
      </p:graphicFrame>
      <p:sp>
        <p:nvSpPr>
          <p:cNvPr id="8" name="Rectangle 7"/>
          <p:cNvSpPr/>
          <p:nvPr/>
        </p:nvSpPr>
        <p:spPr>
          <a:xfrm>
            <a:off x="988541" y="5828460"/>
            <a:ext cx="9481752" cy="584775"/>
          </a:xfrm>
          <a:prstGeom prst="rect">
            <a:avLst/>
          </a:prstGeom>
        </p:spPr>
        <p:txBody>
          <a:bodyPr wrap="square">
            <a:spAutoFit/>
          </a:bodyPr>
          <a:lstStyle/>
          <a:p>
            <a:r>
              <a:rPr lang="en-GB" sz="1600" dirty="0" smtClean="0"/>
              <a:t>Our social media handle is: Twitter: </a:t>
            </a:r>
            <a:r>
              <a:rPr lang="en-GB" sz="1600" dirty="0" smtClean="0">
                <a:hlinkClick r:id="rId6"/>
              </a:rPr>
              <a:t>@YEPForum </a:t>
            </a:r>
            <a:r>
              <a:rPr lang="en-GB" sz="1600" dirty="0" smtClean="0"/>
              <a:t>/ LinkedIn: </a:t>
            </a:r>
            <a:r>
              <a:rPr lang="en-GB" sz="1600" dirty="0" smtClean="0">
                <a:hlinkClick r:id="rId7"/>
              </a:rPr>
              <a:t>Young Energy Professionals </a:t>
            </a:r>
            <a:r>
              <a:rPr lang="en-GB" sz="1600" dirty="0" smtClean="0">
                <a:hlinkClick r:id="rId7"/>
              </a:rPr>
              <a:t>Forum </a:t>
            </a:r>
            <a:r>
              <a:rPr lang="en-GB" sz="1600" dirty="0" smtClean="0"/>
              <a:t>(Closed Group) &amp; </a:t>
            </a:r>
            <a:r>
              <a:rPr lang="en-GB" sz="1600" dirty="0" smtClean="0">
                <a:hlinkClick r:id="rId8"/>
              </a:rPr>
              <a:t>Energy UK</a:t>
            </a:r>
            <a:endParaRPr lang="en-GB" sz="1600" dirty="0"/>
          </a:p>
        </p:txBody>
      </p:sp>
    </p:spTree>
    <p:extLst>
      <p:ext uri="{BB962C8B-B14F-4D97-AF65-F5344CB8AC3E}">
        <p14:creationId xmlns:p14="http://schemas.microsoft.com/office/powerpoint/2010/main" val="764924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470" y="528002"/>
            <a:ext cx="9144000" cy="816189"/>
          </a:xfrm>
        </p:spPr>
        <p:txBody>
          <a:bodyPr>
            <a:normAutofit/>
          </a:bodyPr>
          <a:lstStyle/>
          <a:p>
            <a:pPr algn="l"/>
            <a:r>
              <a:rPr lang="en-GB" sz="4800" dirty="0" smtClean="0"/>
              <a:t>6. Sample images</a:t>
            </a:r>
            <a:endParaRPr lang="en-GB" sz="4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77665" y="349829"/>
            <a:ext cx="1935892" cy="1172536"/>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3557" y="242060"/>
            <a:ext cx="2237492" cy="1388074"/>
          </a:xfrm>
          <a:prstGeom prst="rect">
            <a:avLst/>
          </a:prstGeom>
        </p:spPr>
      </p:pic>
      <p:pic>
        <p:nvPicPr>
          <p:cNvPr id="102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76447" y="1740670"/>
            <a:ext cx="3552825"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14400" y="4229100"/>
            <a:ext cx="3552825" cy="1905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5" name="Rectangle 4"/>
          <p:cNvSpPr>
            <a:spLocks noChangeArrowheads="1"/>
          </p:cNvSpPr>
          <p:nvPr/>
        </p:nvSpPr>
        <p:spPr bwMode="auto">
          <a:xfrm>
            <a:off x="0" y="2362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8" name="Rectangle 5"/>
          <p:cNvSpPr>
            <a:spLocks noChangeArrowheads="1"/>
          </p:cNvSpPr>
          <p:nvPr/>
        </p:nvSpPr>
        <p:spPr bwMode="auto">
          <a:xfrm>
            <a:off x="0" y="472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14400" y="1740666"/>
            <a:ext cx="3557023" cy="1905004"/>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776447" y="4229100"/>
            <a:ext cx="3557023" cy="1905004"/>
          </a:xfrm>
          <a:prstGeom prst="rect">
            <a:avLst/>
          </a:prstGeom>
        </p:spPr>
      </p:pic>
    </p:spTree>
    <p:extLst>
      <p:ext uri="{BB962C8B-B14F-4D97-AF65-F5344CB8AC3E}">
        <p14:creationId xmlns:p14="http://schemas.microsoft.com/office/powerpoint/2010/main" val="2403211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572</Words>
  <Application>Microsoft Office PowerPoint</Application>
  <PresentationFormat>Widescreen</PresentationFormat>
  <Paragraphs>80</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Young Energy Professionals (YEP) Forum – Guide to jobs in energy</vt:lpstr>
      <vt:lpstr>Introduction</vt:lpstr>
      <vt:lpstr>1. About YEP Forum</vt:lpstr>
      <vt:lpstr>2. Key messages</vt:lpstr>
      <vt:lpstr>3. YEP Forum Logo</vt:lpstr>
      <vt:lpstr>4. Template blog</vt:lpstr>
      <vt:lpstr>4. Template blog</vt:lpstr>
      <vt:lpstr>5. Social media posts</vt:lpstr>
      <vt:lpstr>6. Sample images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YEP Forum – Guide to jobs in energy</dc:title>
  <dc:creator>Tom Dooks</dc:creator>
  <cp:lastModifiedBy>Tom Dooks</cp:lastModifiedBy>
  <cp:revision>16</cp:revision>
  <dcterms:created xsi:type="dcterms:W3CDTF">2017-11-07T16:27:32Z</dcterms:created>
  <dcterms:modified xsi:type="dcterms:W3CDTF">2017-11-22T15:30:50Z</dcterms:modified>
</cp:coreProperties>
</file>